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7" r:id="rId2"/>
    <p:sldId id="278" r:id="rId3"/>
    <p:sldId id="257" r:id="rId4"/>
    <p:sldId id="258" r:id="rId5"/>
    <p:sldId id="259" r:id="rId6"/>
    <p:sldId id="260" r:id="rId7"/>
    <p:sldId id="274" r:id="rId8"/>
    <p:sldId id="275" r:id="rId9"/>
    <p:sldId id="276" r:id="rId10"/>
    <p:sldId id="266" r:id="rId11"/>
    <p:sldId id="285" r:id="rId12"/>
    <p:sldId id="282" r:id="rId13"/>
    <p:sldId id="284" r:id="rId14"/>
    <p:sldId id="280" r:id="rId15"/>
    <p:sldId id="286" r:id="rId16"/>
    <p:sldId id="287" r:id="rId17"/>
    <p:sldId id="294" r:id="rId18"/>
    <p:sldId id="289" r:id="rId19"/>
    <p:sldId id="295" r:id="rId20"/>
    <p:sldId id="296" r:id="rId21"/>
    <p:sldId id="271" r:id="rId22"/>
    <p:sldId id="297" r:id="rId23"/>
    <p:sldId id="298" r:id="rId24"/>
    <p:sldId id="29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00"/>
    <a:srgbClr val="268317"/>
    <a:srgbClr val="009900"/>
    <a:srgbClr val="6FDE00"/>
    <a:srgbClr val="2C961A"/>
    <a:srgbClr val="B529A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44089" autoAdjust="0"/>
    <p:restoredTop sz="94660"/>
  </p:normalViewPr>
  <p:slideViewPr>
    <p:cSldViewPr>
      <p:cViewPr>
        <p:scale>
          <a:sx n="66" d="100"/>
          <a:sy n="66" d="100"/>
        </p:scale>
        <p:origin x="-101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F69258-6D2C-449B-BABA-070CD0BB3520}" type="doc">
      <dgm:prSet loTypeId="urn:microsoft.com/office/officeart/2005/8/layout/hierarchy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63CC46-905A-49B2-9CD4-2C62A3263889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Cambria" pitchFamily="18" charset="0"/>
            </a:rPr>
            <a:t>Способы размножения грибов</a:t>
          </a:r>
          <a:endParaRPr lang="ru-RU" sz="3600" b="1" dirty="0">
            <a:solidFill>
              <a:schemeClr val="tx1"/>
            </a:solidFill>
            <a:latin typeface="Cambria" pitchFamily="18" charset="0"/>
          </a:endParaRPr>
        </a:p>
      </dgm:t>
    </dgm:pt>
    <dgm:pt modelId="{28292C8D-8AE8-4959-AD4B-5D297AFF0D88}" type="parTrans" cxnId="{DBB714A4-2B0D-43D6-A71C-FA18CB9BA7E0}">
      <dgm:prSet/>
      <dgm:spPr/>
      <dgm:t>
        <a:bodyPr/>
        <a:lstStyle/>
        <a:p>
          <a:endParaRPr lang="ru-RU"/>
        </a:p>
      </dgm:t>
    </dgm:pt>
    <dgm:pt modelId="{9F3A7C8B-DC6B-4077-AC8C-B0CB9369DBDF}" type="sibTrans" cxnId="{DBB714A4-2B0D-43D6-A71C-FA18CB9BA7E0}">
      <dgm:prSet/>
      <dgm:spPr/>
      <dgm:t>
        <a:bodyPr/>
        <a:lstStyle/>
        <a:p>
          <a:endParaRPr lang="ru-RU"/>
        </a:p>
      </dgm:t>
    </dgm:pt>
    <dgm:pt modelId="{7FC7CC0B-7A11-4784-A0BD-4B8612C3C72B}">
      <dgm:prSet phldrT="[Текст]" custT="1"/>
      <dgm:spPr/>
      <dgm:t>
        <a:bodyPr/>
        <a:lstStyle/>
        <a:p>
          <a:r>
            <a:rPr lang="ru-RU" sz="3600" b="1" dirty="0" smtClean="0">
              <a:latin typeface="Cambria" pitchFamily="18" charset="0"/>
            </a:rPr>
            <a:t>бесполое</a:t>
          </a:r>
          <a:endParaRPr lang="ru-RU" sz="3600" b="1" dirty="0">
            <a:latin typeface="Cambria" pitchFamily="18" charset="0"/>
          </a:endParaRPr>
        </a:p>
      </dgm:t>
    </dgm:pt>
    <dgm:pt modelId="{2927807E-D5C6-4762-AD34-DF014376DE83}" type="parTrans" cxnId="{2A38C7D2-91BE-4747-A7A7-0E9A52576C90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84B203DF-4CF3-4C10-868E-A944FCF56952}" type="sibTrans" cxnId="{2A38C7D2-91BE-4747-A7A7-0E9A52576C90}">
      <dgm:prSet/>
      <dgm:spPr/>
      <dgm:t>
        <a:bodyPr/>
        <a:lstStyle/>
        <a:p>
          <a:endParaRPr lang="ru-RU"/>
        </a:p>
      </dgm:t>
    </dgm:pt>
    <dgm:pt modelId="{7A141BB3-2849-4A27-873E-3C9628F3C4D7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спорами</a:t>
          </a:r>
          <a:endParaRPr lang="ru-RU" b="1" dirty="0">
            <a:latin typeface="Cambria" pitchFamily="18" charset="0"/>
          </a:endParaRPr>
        </a:p>
      </dgm:t>
    </dgm:pt>
    <dgm:pt modelId="{16929971-2AF6-4474-987D-AE843E16E97C}" type="parTrans" cxnId="{384C2336-4E70-4D6D-B656-DB5409FAF22C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EC6114E9-7CF2-4708-B450-E8BF86996F64}" type="sibTrans" cxnId="{384C2336-4E70-4D6D-B656-DB5409FAF22C}">
      <dgm:prSet/>
      <dgm:spPr/>
      <dgm:t>
        <a:bodyPr/>
        <a:lstStyle/>
        <a:p>
          <a:endParaRPr lang="ru-RU"/>
        </a:p>
      </dgm:t>
    </dgm:pt>
    <dgm:pt modelId="{863BB63C-C4D7-4987-98B6-203A2D0B1C33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вегетативное</a:t>
          </a:r>
          <a:endParaRPr lang="ru-RU" b="1" dirty="0">
            <a:latin typeface="Cambria" pitchFamily="18" charset="0"/>
          </a:endParaRPr>
        </a:p>
      </dgm:t>
    </dgm:pt>
    <dgm:pt modelId="{C83D42B7-1120-4C3A-9D19-474DB4174F24}" type="parTrans" cxnId="{256454BC-4ED7-45DC-8D76-9F21D52D5DEB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53ED49BD-E835-4C91-97E7-EEDFA30C92FA}" type="sibTrans" cxnId="{256454BC-4ED7-45DC-8D76-9F21D52D5DEB}">
      <dgm:prSet/>
      <dgm:spPr/>
      <dgm:t>
        <a:bodyPr/>
        <a:lstStyle/>
        <a:p>
          <a:endParaRPr lang="ru-RU"/>
        </a:p>
      </dgm:t>
    </dgm:pt>
    <dgm:pt modelId="{0EB2E91D-BAF5-4485-BCAF-F40DA7FA5AD0}">
      <dgm:prSet phldrT="[Текст]" custT="1"/>
      <dgm:spPr/>
      <dgm:t>
        <a:bodyPr/>
        <a:lstStyle/>
        <a:p>
          <a:r>
            <a:rPr lang="ru-RU" sz="3600" b="1" dirty="0" smtClean="0">
              <a:latin typeface="Cambria" pitchFamily="18" charset="0"/>
            </a:rPr>
            <a:t>половое</a:t>
          </a:r>
          <a:endParaRPr lang="ru-RU" sz="3600" b="1" dirty="0">
            <a:latin typeface="Cambria" pitchFamily="18" charset="0"/>
          </a:endParaRPr>
        </a:p>
      </dgm:t>
    </dgm:pt>
    <dgm:pt modelId="{31878FD2-63B2-4C5B-8A0B-EEEDA72D67F5}" type="parTrans" cxnId="{A0375376-9F4B-4368-A1E7-FECC4FA7C68A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E91C7283-D9D1-4C0E-B41F-8ECFCB67A278}" type="sibTrans" cxnId="{A0375376-9F4B-4368-A1E7-FECC4FA7C68A}">
      <dgm:prSet/>
      <dgm:spPr/>
      <dgm:t>
        <a:bodyPr/>
        <a:lstStyle/>
        <a:p>
          <a:endParaRPr lang="ru-RU"/>
        </a:p>
      </dgm:t>
    </dgm:pt>
    <dgm:pt modelId="{DA7BB394-DA6B-45E9-BF7A-712A82E58C36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почкование</a:t>
          </a:r>
          <a:endParaRPr lang="ru-RU" b="1" dirty="0">
            <a:latin typeface="Cambria" pitchFamily="18" charset="0"/>
          </a:endParaRPr>
        </a:p>
      </dgm:t>
    </dgm:pt>
    <dgm:pt modelId="{5BE56EA9-D722-46FC-83F9-29AF90E2C379}" type="parTrans" cxnId="{94F89D9B-0147-4949-97B0-BACE2BD3BDB5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B68299B0-E097-4283-BB67-B2B4D20BA8CD}" type="sibTrans" cxnId="{94F89D9B-0147-4949-97B0-BACE2BD3BDB5}">
      <dgm:prSet/>
      <dgm:spPr/>
      <dgm:t>
        <a:bodyPr/>
        <a:lstStyle/>
        <a:p>
          <a:endParaRPr lang="ru-RU"/>
        </a:p>
      </dgm:t>
    </dgm:pt>
    <dgm:pt modelId="{6FF7791D-AEB7-4229-A8DD-756193A0483D}" type="pres">
      <dgm:prSet presAssocID="{B8F69258-6D2C-449B-BABA-070CD0BB352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4B9324A-FDAB-4682-8DE5-B28841558FDE}" type="pres">
      <dgm:prSet presAssocID="{F563CC46-905A-49B2-9CD4-2C62A3263889}" presName="hierRoot1" presStyleCnt="0"/>
      <dgm:spPr/>
    </dgm:pt>
    <dgm:pt modelId="{2B9DCB69-E3D8-4845-9736-5350C040E634}" type="pres">
      <dgm:prSet presAssocID="{F563CC46-905A-49B2-9CD4-2C62A3263889}" presName="composite" presStyleCnt="0"/>
      <dgm:spPr/>
    </dgm:pt>
    <dgm:pt modelId="{761268DC-54EB-4D1E-95B2-83A9E94CE8E7}" type="pres">
      <dgm:prSet presAssocID="{F563CC46-905A-49B2-9CD4-2C62A3263889}" presName="background" presStyleLbl="node0" presStyleIdx="0" presStyleCnt="1"/>
      <dgm:spPr/>
    </dgm:pt>
    <dgm:pt modelId="{C068DBE2-1791-4E1E-AD27-72D9F37F6A54}" type="pres">
      <dgm:prSet presAssocID="{F563CC46-905A-49B2-9CD4-2C62A3263889}" presName="text" presStyleLbl="fgAcc0" presStyleIdx="0" presStyleCnt="1" custScaleX="358355" custScaleY="73657" custLinFactNeighborX="-853" custLinFactNeighborY="-41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47B9A-910D-4EC2-8D98-38E5DB7532C0}" type="pres">
      <dgm:prSet presAssocID="{F563CC46-905A-49B2-9CD4-2C62A3263889}" presName="hierChild2" presStyleCnt="0"/>
      <dgm:spPr/>
    </dgm:pt>
    <dgm:pt modelId="{6EE8F0EC-1030-4FBE-B42B-2CADFC744DD9}" type="pres">
      <dgm:prSet presAssocID="{2927807E-D5C6-4762-AD34-DF014376DE8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C78C938-F3BA-4CEB-9763-0AFF03A88D47}" type="pres">
      <dgm:prSet presAssocID="{7FC7CC0B-7A11-4784-A0BD-4B8612C3C72B}" presName="hierRoot2" presStyleCnt="0"/>
      <dgm:spPr/>
    </dgm:pt>
    <dgm:pt modelId="{570D9EBA-066C-4AEB-B10B-DCB9CC91909B}" type="pres">
      <dgm:prSet presAssocID="{7FC7CC0B-7A11-4784-A0BD-4B8612C3C72B}" presName="composite2" presStyleCnt="0"/>
      <dgm:spPr/>
    </dgm:pt>
    <dgm:pt modelId="{655C5998-90B4-40E1-BEE5-F70BAC83A1D4}" type="pres">
      <dgm:prSet presAssocID="{7FC7CC0B-7A11-4784-A0BD-4B8612C3C72B}" presName="background2" presStyleLbl="node2" presStyleIdx="0" presStyleCnt="2"/>
      <dgm:spPr/>
    </dgm:pt>
    <dgm:pt modelId="{2FB705DB-D3DC-4A30-B244-7C570C13740F}" type="pres">
      <dgm:prSet presAssocID="{7FC7CC0B-7A11-4784-A0BD-4B8612C3C72B}" presName="text2" presStyleLbl="fgAcc2" presStyleIdx="0" presStyleCnt="2" custScaleX="151887" custScaleY="461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B22ACE-AF2F-4B4A-900F-789A6DCBC50B}" type="pres">
      <dgm:prSet presAssocID="{7FC7CC0B-7A11-4784-A0BD-4B8612C3C72B}" presName="hierChild3" presStyleCnt="0"/>
      <dgm:spPr/>
    </dgm:pt>
    <dgm:pt modelId="{F639E303-72DC-42A9-835C-FE7BC991AAF4}" type="pres">
      <dgm:prSet presAssocID="{16929971-2AF6-4474-987D-AE843E16E97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5EDF31FC-24EC-436B-BE7E-651C0058CD96}" type="pres">
      <dgm:prSet presAssocID="{7A141BB3-2849-4A27-873E-3C9628F3C4D7}" presName="hierRoot3" presStyleCnt="0"/>
      <dgm:spPr/>
    </dgm:pt>
    <dgm:pt modelId="{B87B1CF3-1799-40CB-A461-FD4B2DDA658D}" type="pres">
      <dgm:prSet presAssocID="{7A141BB3-2849-4A27-873E-3C9628F3C4D7}" presName="composite3" presStyleCnt="0"/>
      <dgm:spPr/>
    </dgm:pt>
    <dgm:pt modelId="{C2D7821A-45B7-452D-88A7-1789A15B69D2}" type="pres">
      <dgm:prSet presAssocID="{7A141BB3-2849-4A27-873E-3C9628F3C4D7}" presName="background3" presStyleLbl="node3" presStyleIdx="0" presStyleCnt="3"/>
      <dgm:spPr/>
    </dgm:pt>
    <dgm:pt modelId="{B47896E8-940D-4059-8C45-6DFE8F8E7479}" type="pres">
      <dgm:prSet presAssocID="{7A141BB3-2849-4A27-873E-3C9628F3C4D7}" presName="text3" presStyleLbl="fgAcc3" presStyleIdx="0" presStyleCnt="3" custLinFactNeighborX="-88" custLinFactNeighborY="13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4123CF-66DF-4046-BFEA-D0747F3F7F9C}" type="pres">
      <dgm:prSet presAssocID="{7A141BB3-2849-4A27-873E-3C9628F3C4D7}" presName="hierChild4" presStyleCnt="0"/>
      <dgm:spPr/>
    </dgm:pt>
    <dgm:pt modelId="{F23A9B8F-8CF0-40C2-8530-C7C9FC4350AD}" type="pres">
      <dgm:prSet presAssocID="{C83D42B7-1120-4C3A-9D19-474DB4174F24}" presName="Name17" presStyleLbl="parChTrans1D3" presStyleIdx="1" presStyleCnt="3"/>
      <dgm:spPr/>
      <dgm:t>
        <a:bodyPr/>
        <a:lstStyle/>
        <a:p>
          <a:endParaRPr lang="ru-RU"/>
        </a:p>
      </dgm:t>
    </dgm:pt>
    <dgm:pt modelId="{949493EC-57CC-414D-BF1B-F4313C19A8E6}" type="pres">
      <dgm:prSet presAssocID="{863BB63C-C4D7-4987-98B6-203A2D0B1C33}" presName="hierRoot3" presStyleCnt="0"/>
      <dgm:spPr/>
    </dgm:pt>
    <dgm:pt modelId="{AA29C20F-DC4E-49EC-A280-C4D1E1DEEEE7}" type="pres">
      <dgm:prSet presAssocID="{863BB63C-C4D7-4987-98B6-203A2D0B1C33}" presName="composite3" presStyleCnt="0"/>
      <dgm:spPr/>
    </dgm:pt>
    <dgm:pt modelId="{A26A0A97-7DC2-473C-AD55-D1B47FE3F570}" type="pres">
      <dgm:prSet presAssocID="{863BB63C-C4D7-4987-98B6-203A2D0B1C33}" presName="background3" presStyleLbl="node3" presStyleIdx="1" presStyleCnt="3"/>
      <dgm:spPr/>
    </dgm:pt>
    <dgm:pt modelId="{AF92A4F4-3571-43E5-A270-8BE04FF9C51B}" type="pres">
      <dgm:prSet presAssocID="{863BB63C-C4D7-4987-98B6-203A2D0B1C33}" presName="text3" presStyleLbl="fgAcc3" presStyleIdx="1" presStyleCnt="3" custScaleX="1213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9DA551-4C59-4D62-AA20-6DF6BA2A68BA}" type="pres">
      <dgm:prSet presAssocID="{863BB63C-C4D7-4987-98B6-203A2D0B1C33}" presName="hierChild4" presStyleCnt="0"/>
      <dgm:spPr/>
    </dgm:pt>
    <dgm:pt modelId="{A7A55FFF-6EC6-44C1-93D5-BDEB538B9742}" type="pres">
      <dgm:prSet presAssocID="{5BE56EA9-D722-46FC-83F9-29AF90E2C379}" presName="Name17" presStyleLbl="parChTrans1D3" presStyleIdx="2" presStyleCnt="3"/>
      <dgm:spPr/>
      <dgm:t>
        <a:bodyPr/>
        <a:lstStyle/>
        <a:p>
          <a:endParaRPr lang="ru-RU"/>
        </a:p>
      </dgm:t>
    </dgm:pt>
    <dgm:pt modelId="{89681254-AE8B-4F74-B2A9-CE8A6BE18BCE}" type="pres">
      <dgm:prSet presAssocID="{DA7BB394-DA6B-45E9-BF7A-712A82E58C36}" presName="hierRoot3" presStyleCnt="0"/>
      <dgm:spPr/>
    </dgm:pt>
    <dgm:pt modelId="{B281A520-9353-44DF-97D1-F9931FF2C14E}" type="pres">
      <dgm:prSet presAssocID="{DA7BB394-DA6B-45E9-BF7A-712A82E58C36}" presName="composite3" presStyleCnt="0"/>
      <dgm:spPr/>
    </dgm:pt>
    <dgm:pt modelId="{8BB8ACC6-2669-42E1-94F2-311E4370C909}" type="pres">
      <dgm:prSet presAssocID="{DA7BB394-DA6B-45E9-BF7A-712A82E58C36}" presName="background3" presStyleLbl="node3" presStyleIdx="2" presStyleCnt="3"/>
      <dgm:spPr/>
    </dgm:pt>
    <dgm:pt modelId="{0A9AA8DA-DC2D-4F95-84FC-A5A4F8474715}" type="pres">
      <dgm:prSet presAssocID="{DA7BB394-DA6B-45E9-BF7A-712A82E58C36}" presName="text3" presStyleLbl="fgAcc3" presStyleIdx="2" presStyleCnt="3" custScaleX="1331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A45323-9C21-4A7D-8557-5148C052755A}" type="pres">
      <dgm:prSet presAssocID="{DA7BB394-DA6B-45E9-BF7A-712A82E58C36}" presName="hierChild4" presStyleCnt="0"/>
      <dgm:spPr/>
    </dgm:pt>
    <dgm:pt modelId="{04206E54-5E16-44F0-A164-99E16701EB27}" type="pres">
      <dgm:prSet presAssocID="{31878FD2-63B2-4C5B-8A0B-EEEDA72D67F5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EE9A146-5D95-4E48-B765-59A86B1FFFA3}" type="pres">
      <dgm:prSet presAssocID="{0EB2E91D-BAF5-4485-BCAF-F40DA7FA5AD0}" presName="hierRoot2" presStyleCnt="0"/>
      <dgm:spPr/>
    </dgm:pt>
    <dgm:pt modelId="{8B7D8168-BBDF-4441-9C36-1F0EBFDE50DD}" type="pres">
      <dgm:prSet presAssocID="{0EB2E91D-BAF5-4485-BCAF-F40DA7FA5AD0}" presName="composite2" presStyleCnt="0"/>
      <dgm:spPr/>
    </dgm:pt>
    <dgm:pt modelId="{F031A747-B229-4800-A5F7-3B7A1590A98F}" type="pres">
      <dgm:prSet presAssocID="{0EB2E91D-BAF5-4485-BCAF-F40DA7FA5AD0}" presName="background2" presStyleLbl="node2" presStyleIdx="1" presStyleCnt="2"/>
      <dgm:spPr/>
    </dgm:pt>
    <dgm:pt modelId="{E84D16EB-0144-4847-8583-1B3ED1B0189A}" type="pres">
      <dgm:prSet presAssocID="{0EB2E91D-BAF5-4485-BCAF-F40DA7FA5AD0}" presName="text2" presStyleLbl="fgAcc2" presStyleIdx="1" presStyleCnt="2" custScaleX="136221" custScaleY="461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4CA820-371F-4CC5-8C40-F3E314C2A261}" type="pres">
      <dgm:prSet presAssocID="{0EB2E91D-BAF5-4485-BCAF-F40DA7FA5AD0}" presName="hierChild3" presStyleCnt="0"/>
      <dgm:spPr/>
    </dgm:pt>
  </dgm:ptLst>
  <dgm:cxnLst>
    <dgm:cxn modelId="{94F89D9B-0147-4949-97B0-BACE2BD3BDB5}" srcId="{7FC7CC0B-7A11-4784-A0BD-4B8612C3C72B}" destId="{DA7BB394-DA6B-45E9-BF7A-712A82E58C36}" srcOrd="2" destOrd="0" parTransId="{5BE56EA9-D722-46FC-83F9-29AF90E2C379}" sibTransId="{B68299B0-E097-4283-BB67-B2B4D20BA8CD}"/>
    <dgm:cxn modelId="{BC288072-2B29-4834-9B36-D068980107D1}" type="presOf" srcId="{31878FD2-63B2-4C5B-8A0B-EEEDA72D67F5}" destId="{04206E54-5E16-44F0-A164-99E16701EB27}" srcOrd="0" destOrd="0" presId="urn:microsoft.com/office/officeart/2005/8/layout/hierarchy1"/>
    <dgm:cxn modelId="{5BD1E134-A4C4-4B63-BFA6-8B9672AD6C43}" type="presOf" srcId="{B8F69258-6D2C-449B-BABA-070CD0BB3520}" destId="{6FF7791D-AEB7-4229-A8DD-756193A0483D}" srcOrd="0" destOrd="0" presId="urn:microsoft.com/office/officeart/2005/8/layout/hierarchy1"/>
    <dgm:cxn modelId="{B1268F3C-8800-4954-898F-8DEA4E932B7A}" type="presOf" srcId="{16929971-2AF6-4474-987D-AE843E16E97C}" destId="{F639E303-72DC-42A9-835C-FE7BC991AAF4}" srcOrd="0" destOrd="0" presId="urn:microsoft.com/office/officeart/2005/8/layout/hierarchy1"/>
    <dgm:cxn modelId="{6B6F64F9-FE59-4837-A8C4-03BBB601FB10}" type="presOf" srcId="{863BB63C-C4D7-4987-98B6-203A2D0B1C33}" destId="{AF92A4F4-3571-43E5-A270-8BE04FF9C51B}" srcOrd="0" destOrd="0" presId="urn:microsoft.com/office/officeart/2005/8/layout/hierarchy1"/>
    <dgm:cxn modelId="{DBB714A4-2B0D-43D6-A71C-FA18CB9BA7E0}" srcId="{B8F69258-6D2C-449B-BABA-070CD0BB3520}" destId="{F563CC46-905A-49B2-9CD4-2C62A3263889}" srcOrd="0" destOrd="0" parTransId="{28292C8D-8AE8-4959-AD4B-5D297AFF0D88}" sibTransId="{9F3A7C8B-DC6B-4077-AC8C-B0CB9369DBDF}"/>
    <dgm:cxn modelId="{384C2336-4E70-4D6D-B656-DB5409FAF22C}" srcId="{7FC7CC0B-7A11-4784-A0BD-4B8612C3C72B}" destId="{7A141BB3-2849-4A27-873E-3C9628F3C4D7}" srcOrd="0" destOrd="0" parTransId="{16929971-2AF6-4474-987D-AE843E16E97C}" sibTransId="{EC6114E9-7CF2-4708-B450-E8BF86996F64}"/>
    <dgm:cxn modelId="{1DD41E2A-1EA3-450F-813D-2B8FEE678E20}" type="presOf" srcId="{DA7BB394-DA6B-45E9-BF7A-712A82E58C36}" destId="{0A9AA8DA-DC2D-4F95-84FC-A5A4F8474715}" srcOrd="0" destOrd="0" presId="urn:microsoft.com/office/officeart/2005/8/layout/hierarchy1"/>
    <dgm:cxn modelId="{A11013EB-CFE2-496F-81D5-EC1B42FD0ABC}" type="presOf" srcId="{7FC7CC0B-7A11-4784-A0BD-4B8612C3C72B}" destId="{2FB705DB-D3DC-4A30-B244-7C570C13740F}" srcOrd="0" destOrd="0" presId="urn:microsoft.com/office/officeart/2005/8/layout/hierarchy1"/>
    <dgm:cxn modelId="{D3EBA805-9B94-466E-B74B-A8272C8CB96E}" type="presOf" srcId="{C83D42B7-1120-4C3A-9D19-474DB4174F24}" destId="{F23A9B8F-8CF0-40C2-8530-C7C9FC4350AD}" srcOrd="0" destOrd="0" presId="urn:microsoft.com/office/officeart/2005/8/layout/hierarchy1"/>
    <dgm:cxn modelId="{256454BC-4ED7-45DC-8D76-9F21D52D5DEB}" srcId="{7FC7CC0B-7A11-4784-A0BD-4B8612C3C72B}" destId="{863BB63C-C4D7-4987-98B6-203A2D0B1C33}" srcOrd="1" destOrd="0" parTransId="{C83D42B7-1120-4C3A-9D19-474DB4174F24}" sibTransId="{53ED49BD-E835-4C91-97E7-EEDFA30C92FA}"/>
    <dgm:cxn modelId="{2A38C7D2-91BE-4747-A7A7-0E9A52576C90}" srcId="{F563CC46-905A-49B2-9CD4-2C62A3263889}" destId="{7FC7CC0B-7A11-4784-A0BD-4B8612C3C72B}" srcOrd="0" destOrd="0" parTransId="{2927807E-D5C6-4762-AD34-DF014376DE83}" sibTransId="{84B203DF-4CF3-4C10-868E-A944FCF56952}"/>
    <dgm:cxn modelId="{6B906313-A678-497C-ADDA-27C99825857D}" type="presOf" srcId="{7A141BB3-2849-4A27-873E-3C9628F3C4D7}" destId="{B47896E8-940D-4059-8C45-6DFE8F8E7479}" srcOrd="0" destOrd="0" presId="urn:microsoft.com/office/officeart/2005/8/layout/hierarchy1"/>
    <dgm:cxn modelId="{468C8E34-8089-41BB-AE5F-C0B24F3E1D17}" type="presOf" srcId="{2927807E-D5C6-4762-AD34-DF014376DE83}" destId="{6EE8F0EC-1030-4FBE-B42B-2CADFC744DD9}" srcOrd="0" destOrd="0" presId="urn:microsoft.com/office/officeart/2005/8/layout/hierarchy1"/>
    <dgm:cxn modelId="{A09064D7-1BDB-417A-A38E-43E41D8671C2}" type="presOf" srcId="{F563CC46-905A-49B2-9CD4-2C62A3263889}" destId="{C068DBE2-1791-4E1E-AD27-72D9F37F6A54}" srcOrd="0" destOrd="0" presId="urn:microsoft.com/office/officeart/2005/8/layout/hierarchy1"/>
    <dgm:cxn modelId="{3B07149C-2E30-4015-BF54-602A0BCF5C15}" type="presOf" srcId="{0EB2E91D-BAF5-4485-BCAF-F40DA7FA5AD0}" destId="{E84D16EB-0144-4847-8583-1B3ED1B0189A}" srcOrd="0" destOrd="0" presId="urn:microsoft.com/office/officeart/2005/8/layout/hierarchy1"/>
    <dgm:cxn modelId="{A3289F7D-5279-4B5E-86DE-12BD7B182BA8}" type="presOf" srcId="{5BE56EA9-D722-46FC-83F9-29AF90E2C379}" destId="{A7A55FFF-6EC6-44C1-93D5-BDEB538B9742}" srcOrd="0" destOrd="0" presId="urn:microsoft.com/office/officeart/2005/8/layout/hierarchy1"/>
    <dgm:cxn modelId="{A0375376-9F4B-4368-A1E7-FECC4FA7C68A}" srcId="{F563CC46-905A-49B2-9CD4-2C62A3263889}" destId="{0EB2E91D-BAF5-4485-BCAF-F40DA7FA5AD0}" srcOrd="1" destOrd="0" parTransId="{31878FD2-63B2-4C5B-8A0B-EEEDA72D67F5}" sibTransId="{E91C7283-D9D1-4C0E-B41F-8ECFCB67A278}"/>
    <dgm:cxn modelId="{63C6941F-6E9D-4996-A670-BD24022AC535}" type="presParOf" srcId="{6FF7791D-AEB7-4229-A8DD-756193A0483D}" destId="{14B9324A-FDAB-4682-8DE5-B28841558FDE}" srcOrd="0" destOrd="0" presId="urn:microsoft.com/office/officeart/2005/8/layout/hierarchy1"/>
    <dgm:cxn modelId="{AD43D030-01B5-415A-9C1D-460CB69EE209}" type="presParOf" srcId="{14B9324A-FDAB-4682-8DE5-B28841558FDE}" destId="{2B9DCB69-E3D8-4845-9736-5350C040E634}" srcOrd="0" destOrd="0" presId="urn:microsoft.com/office/officeart/2005/8/layout/hierarchy1"/>
    <dgm:cxn modelId="{3F14B4C3-4E7B-47A6-A8A3-91A269E5CD45}" type="presParOf" srcId="{2B9DCB69-E3D8-4845-9736-5350C040E634}" destId="{761268DC-54EB-4D1E-95B2-83A9E94CE8E7}" srcOrd="0" destOrd="0" presId="urn:microsoft.com/office/officeart/2005/8/layout/hierarchy1"/>
    <dgm:cxn modelId="{C423C019-5934-4767-9115-54B91CDE6643}" type="presParOf" srcId="{2B9DCB69-E3D8-4845-9736-5350C040E634}" destId="{C068DBE2-1791-4E1E-AD27-72D9F37F6A54}" srcOrd="1" destOrd="0" presId="urn:microsoft.com/office/officeart/2005/8/layout/hierarchy1"/>
    <dgm:cxn modelId="{ADD8142E-991A-4C4D-A1EA-80F29BD41BFB}" type="presParOf" srcId="{14B9324A-FDAB-4682-8DE5-B28841558FDE}" destId="{5E847B9A-910D-4EC2-8D98-38E5DB7532C0}" srcOrd="1" destOrd="0" presId="urn:microsoft.com/office/officeart/2005/8/layout/hierarchy1"/>
    <dgm:cxn modelId="{DF2782A6-E289-4B04-8974-14B2C04E97AE}" type="presParOf" srcId="{5E847B9A-910D-4EC2-8D98-38E5DB7532C0}" destId="{6EE8F0EC-1030-4FBE-B42B-2CADFC744DD9}" srcOrd="0" destOrd="0" presId="urn:microsoft.com/office/officeart/2005/8/layout/hierarchy1"/>
    <dgm:cxn modelId="{2681DE3D-D6F4-4D93-B940-BDB8A4BA1035}" type="presParOf" srcId="{5E847B9A-910D-4EC2-8D98-38E5DB7532C0}" destId="{1C78C938-F3BA-4CEB-9763-0AFF03A88D47}" srcOrd="1" destOrd="0" presId="urn:microsoft.com/office/officeart/2005/8/layout/hierarchy1"/>
    <dgm:cxn modelId="{EB21FD76-5137-496B-AA51-FEE7AE53BB46}" type="presParOf" srcId="{1C78C938-F3BA-4CEB-9763-0AFF03A88D47}" destId="{570D9EBA-066C-4AEB-B10B-DCB9CC91909B}" srcOrd="0" destOrd="0" presId="urn:microsoft.com/office/officeart/2005/8/layout/hierarchy1"/>
    <dgm:cxn modelId="{35E5275E-5E19-4FB2-ACAF-35CE0608E268}" type="presParOf" srcId="{570D9EBA-066C-4AEB-B10B-DCB9CC91909B}" destId="{655C5998-90B4-40E1-BEE5-F70BAC83A1D4}" srcOrd="0" destOrd="0" presId="urn:microsoft.com/office/officeart/2005/8/layout/hierarchy1"/>
    <dgm:cxn modelId="{8AF82181-F20A-4EF8-9B75-6477EFBAAC20}" type="presParOf" srcId="{570D9EBA-066C-4AEB-B10B-DCB9CC91909B}" destId="{2FB705DB-D3DC-4A30-B244-7C570C13740F}" srcOrd="1" destOrd="0" presId="urn:microsoft.com/office/officeart/2005/8/layout/hierarchy1"/>
    <dgm:cxn modelId="{DF636E7E-B45E-4665-852C-FBCAC82C4930}" type="presParOf" srcId="{1C78C938-F3BA-4CEB-9763-0AFF03A88D47}" destId="{87B22ACE-AF2F-4B4A-900F-789A6DCBC50B}" srcOrd="1" destOrd="0" presId="urn:microsoft.com/office/officeart/2005/8/layout/hierarchy1"/>
    <dgm:cxn modelId="{C9E0B35E-C3BC-4DC6-A0A5-8FB6BA833803}" type="presParOf" srcId="{87B22ACE-AF2F-4B4A-900F-789A6DCBC50B}" destId="{F639E303-72DC-42A9-835C-FE7BC991AAF4}" srcOrd="0" destOrd="0" presId="urn:microsoft.com/office/officeart/2005/8/layout/hierarchy1"/>
    <dgm:cxn modelId="{9DD12DAE-FA2A-4EBF-85DD-9FD252453981}" type="presParOf" srcId="{87B22ACE-AF2F-4B4A-900F-789A6DCBC50B}" destId="{5EDF31FC-24EC-436B-BE7E-651C0058CD96}" srcOrd="1" destOrd="0" presId="urn:microsoft.com/office/officeart/2005/8/layout/hierarchy1"/>
    <dgm:cxn modelId="{74B32B68-2BA1-4C3B-83E7-84501B7531F1}" type="presParOf" srcId="{5EDF31FC-24EC-436B-BE7E-651C0058CD96}" destId="{B87B1CF3-1799-40CB-A461-FD4B2DDA658D}" srcOrd="0" destOrd="0" presId="urn:microsoft.com/office/officeart/2005/8/layout/hierarchy1"/>
    <dgm:cxn modelId="{24B27441-B007-495B-AC66-C049DD2FDFA6}" type="presParOf" srcId="{B87B1CF3-1799-40CB-A461-FD4B2DDA658D}" destId="{C2D7821A-45B7-452D-88A7-1789A15B69D2}" srcOrd="0" destOrd="0" presId="urn:microsoft.com/office/officeart/2005/8/layout/hierarchy1"/>
    <dgm:cxn modelId="{3BAFCF50-4466-40E0-9F6A-E26019B870F5}" type="presParOf" srcId="{B87B1CF3-1799-40CB-A461-FD4B2DDA658D}" destId="{B47896E8-940D-4059-8C45-6DFE8F8E7479}" srcOrd="1" destOrd="0" presId="urn:microsoft.com/office/officeart/2005/8/layout/hierarchy1"/>
    <dgm:cxn modelId="{B13E5DF2-4429-49C1-B37B-B09FE5D9D15D}" type="presParOf" srcId="{5EDF31FC-24EC-436B-BE7E-651C0058CD96}" destId="{F64123CF-66DF-4046-BFEA-D0747F3F7F9C}" srcOrd="1" destOrd="0" presId="urn:microsoft.com/office/officeart/2005/8/layout/hierarchy1"/>
    <dgm:cxn modelId="{84D258C8-4FE8-4F9F-ABEE-BC3E9B23A5CB}" type="presParOf" srcId="{87B22ACE-AF2F-4B4A-900F-789A6DCBC50B}" destId="{F23A9B8F-8CF0-40C2-8530-C7C9FC4350AD}" srcOrd="2" destOrd="0" presId="urn:microsoft.com/office/officeart/2005/8/layout/hierarchy1"/>
    <dgm:cxn modelId="{02B3A396-F875-4410-A8A7-15ABD1A14B26}" type="presParOf" srcId="{87B22ACE-AF2F-4B4A-900F-789A6DCBC50B}" destId="{949493EC-57CC-414D-BF1B-F4313C19A8E6}" srcOrd="3" destOrd="0" presId="urn:microsoft.com/office/officeart/2005/8/layout/hierarchy1"/>
    <dgm:cxn modelId="{3DB17728-0078-4A7A-AD73-5C15F9B1000B}" type="presParOf" srcId="{949493EC-57CC-414D-BF1B-F4313C19A8E6}" destId="{AA29C20F-DC4E-49EC-A280-C4D1E1DEEEE7}" srcOrd="0" destOrd="0" presId="urn:microsoft.com/office/officeart/2005/8/layout/hierarchy1"/>
    <dgm:cxn modelId="{2FF15BCB-0DD8-44A3-8AB8-1522301AE782}" type="presParOf" srcId="{AA29C20F-DC4E-49EC-A280-C4D1E1DEEEE7}" destId="{A26A0A97-7DC2-473C-AD55-D1B47FE3F570}" srcOrd="0" destOrd="0" presId="urn:microsoft.com/office/officeart/2005/8/layout/hierarchy1"/>
    <dgm:cxn modelId="{C5AC02DE-52C2-4BE0-B319-80A12AD7C929}" type="presParOf" srcId="{AA29C20F-DC4E-49EC-A280-C4D1E1DEEEE7}" destId="{AF92A4F4-3571-43E5-A270-8BE04FF9C51B}" srcOrd="1" destOrd="0" presId="urn:microsoft.com/office/officeart/2005/8/layout/hierarchy1"/>
    <dgm:cxn modelId="{AA30973E-89A4-47C5-8728-7B340DD17750}" type="presParOf" srcId="{949493EC-57CC-414D-BF1B-F4313C19A8E6}" destId="{C59DA551-4C59-4D62-AA20-6DF6BA2A68BA}" srcOrd="1" destOrd="0" presId="urn:microsoft.com/office/officeart/2005/8/layout/hierarchy1"/>
    <dgm:cxn modelId="{4F3C053A-9FB9-404C-9709-D09200970BF8}" type="presParOf" srcId="{87B22ACE-AF2F-4B4A-900F-789A6DCBC50B}" destId="{A7A55FFF-6EC6-44C1-93D5-BDEB538B9742}" srcOrd="4" destOrd="0" presId="urn:microsoft.com/office/officeart/2005/8/layout/hierarchy1"/>
    <dgm:cxn modelId="{F36310B1-65B6-4398-BE94-786046C05261}" type="presParOf" srcId="{87B22ACE-AF2F-4B4A-900F-789A6DCBC50B}" destId="{89681254-AE8B-4F74-B2A9-CE8A6BE18BCE}" srcOrd="5" destOrd="0" presId="urn:microsoft.com/office/officeart/2005/8/layout/hierarchy1"/>
    <dgm:cxn modelId="{8FB55E87-28FB-4786-B5EE-AC87B626B8E0}" type="presParOf" srcId="{89681254-AE8B-4F74-B2A9-CE8A6BE18BCE}" destId="{B281A520-9353-44DF-97D1-F9931FF2C14E}" srcOrd="0" destOrd="0" presId="urn:microsoft.com/office/officeart/2005/8/layout/hierarchy1"/>
    <dgm:cxn modelId="{345AFB15-AE04-47D6-9BFA-FCA3545D235F}" type="presParOf" srcId="{B281A520-9353-44DF-97D1-F9931FF2C14E}" destId="{8BB8ACC6-2669-42E1-94F2-311E4370C909}" srcOrd="0" destOrd="0" presId="urn:microsoft.com/office/officeart/2005/8/layout/hierarchy1"/>
    <dgm:cxn modelId="{4AB44DE7-709C-4890-863C-AAFA8E87F8E5}" type="presParOf" srcId="{B281A520-9353-44DF-97D1-F9931FF2C14E}" destId="{0A9AA8DA-DC2D-4F95-84FC-A5A4F8474715}" srcOrd="1" destOrd="0" presId="urn:microsoft.com/office/officeart/2005/8/layout/hierarchy1"/>
    <dgm:cxn modelId="{FF8489B9-B315-4FAC-912C-21BAF9C478F4}" type="presParOf" srcId="{89681254-AE8B-4F74-B2A9-CE8A6BE18BCE}" destId="{D6A45323-9C21-4A7D-8557-5148C052755A}" srcOrd="1" destOrd="0" presId="urn:microsoft.com/office/officeart/2005/8/layout/hierarchy1"/>
    <dgm:cxn modelId="{CF2ACFB9-702E-4A32-8DE3-B81496CEFD90}" type="presParOf" srcId="{5E847B9A-910D-4EC2-8D98-38E5DB7532C0}" destId="{04206E54-5E16-44F0-A164-99E16701EB27}" srcOrd="2" destOrd="0" presId="urn:microsoft.com/office/officeart/2005/8/layout/hierarchy1"/>
    <dgm:cxn modelId="{7BBEF9C2-42DA-4CF9-9CC5-A960DD1F4CC0}" type="presParOf" srcId="{5E847B9A-910D-4EC2-8D98-38E5DB7532C0}" destId="{BEE9A146-5D95-4E48-B765-59A86B1FFFA3}" srcOrd="3" destOrd="0" presId="urn:microsoft.com/office/officeart/2005/8/layout/hierarchy1"/>
    <dgm:cxn modelId="{83706750-2F3F-4AA5-A5C7-A17C8F97482D}" type="presParOf" srcId="{BEE9A146-5D95-4E48-B765-59A86B1FFFA3}" destId="{8B7D8168-BBDF-4441-9C36-1F0EBFDE50DD}" srcOrd="0" destOrd="0" presId="urn:microsoft.com/office/officeart/2005/8/layout/hierarchy1"/>
    <dgm:cxn modelId="{0636DBB8-8D32-4625-9343-E904455FBBBF}" type="presParOf" srcId="{8B7D8168-BBDF-4441-9C36-1F0EBFDE50DD}" destId="{F031A747-B229-4800-A5F7-3B7A1590A98F}" srcOrd="0" destOrd="0" presId="urn:microsoft.com/office/officeart/2005/8/layout/hierarchy1"/>
    <dgm:cxn modelId="{5F16CD80-E239-4FDA-8140-28CFC8000842}" type="presParOf" srcId="{8B7D8168-BBDF-4441-9C36-1F0EBFDE50DD}" destId="{E84D16EB-0144-4847-8583-1B3ED1B0189A}" srcOrd="1" destOrd="0" presId="urn:microsoft.com/office/officeart/2005/8/layout/hierarchy1"/>
    <dgm:cxn modelId="{94921E80-072B-49D0-AE65-A7E1B9752E19}" type="presParOf" srcId="{BEE9A146-5D95-4E48-B765-59A86B1FFFA3}" destId="{F34CA820-371F-4CC5-8C40-F3E314C2A26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206E54-5E16-44F0-A164-99E16701EB27}">
      <dsp:nvSpPr>
        <dsp:cNvPr id="0" name=""/>
        <dsp:cNvSpPr/>
      </dsp:nvSpPr>
      <dsp:spPr>
        <a:xfrm>
          <a:off x="5133375" y="1026168"/>
          <a:ext cx="1623500" cy="1023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2175"/>
              </a:lnTo>
              <a:lnTo>
                <a:pt x="1623500" y="852175"/>
              </a:lnTo>
              <a:lnTo>
                <a:pt x="1623500" y="1023263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A55FFF-6EC6-44C1-93D5-BDEB538B9742}">
      <dsp:nvSpPr>
        <dsp:cNvPr id="0" name=""/>
        <dsp:cNvSpPr/>
      </dsp:nvSpPr>
      <dsp:spPr>
        <a:xfrm>
          <a:off x="3686044" y="2590227"/>
          <a:ext cx="2454629" cy="537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6030"/>
              </a:lnTo>
              <a:lnTo>
                <a:pt x="2454629" y="366030"/>
              </a:lnTo>
              <a:lnTo>
                <a:pt x="2454629" y="537118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3A9B8F-8CF0-40C2-8530-C7C9FC4350AD}">
      <dsp:nvSpPr>
        <dsp:cNvPr id="0" name=""/>
        <dsp:cNvSpPr/>
      </dsp:nvSpPr>
      <dsp:spPr>
        <a:xfrm>
          <a:off x="3379674" y="2590227"/>
          <a:ext cx="306369" cy="537118"/>
        </a:xfrm>
        <a:custGeom>
          <a:avLst/>
          <a:gdLst/>
          <a:ahLst/>
          <a:cxnLst/>
          <a:rect l="0" t="0" r="0" b="0"/>
          <a:pathLst>
            <a:path>
              <a:moveTo>
                <a:pt x="306369" y="0"/>
              </a:moveTo>
              <a:lnTo>
                <a:pt x="306369" y="366030"/>
              </a:lnTo>
              <a:lnTo>
                <a:pt x="0" y="366030"/>
              </a:lnTo>
              <a:lnTo>
                <a:pt x="0" y="537118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39E303-72DC-42A9-835C-FE7BC991AAF4}">
      <dsp:nvSpPr>
        <dsp:cNvPr id="0" name=""/>
        <dsp:cNvSpPr/>
      </dsp:nvSpPr>
      <dsp:spPr>
        <a:xfrm>
          <a:off x="923419" y="2590227"/>
          <a:ext cx="2762624" cy="553020"/>
        </a:xfrm>
        <a:custGeom>
          <a:avLst/>
          <a:gdLst/>
          <a:ahLst/>
          <a:cxnLst/>
          <a:rect l="0" t="0" r="0" b="0"/>
          <a:pathLst>
            <a:path>
              <a:moveTo>
                <a:pt x="2762624" y="0"/>
              </a:moveTo>
              <a:lnTo>
                <a:pt x="2762624" y="381932"/>
              </a:lnTo>
              <a:lnTo>
                <a:pt x="0" y="381932"/>
              </a:lnTo>
              <a:lnTo>
                <a:pt x="0" y="553020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8F0EC-1030-4FBE-B42B-2CADFC744DD9}">
      <dsp:nvSpPr>
        <dsp:cNvPr id="0" name=""/>
        <dsp:cNvSpPr/>
      </dsp:nvSpPr>
      <dsp:spPr>
        <a:xfrm>
          <a:off x="3686044" y="1026168"/>
          <a:ext cx="1447331" cy="1023263"/>
        </a:xfrm>
        <a:custGeom>
          <a:avLst/>
          <a:gdLst/>
          <a:ahLst/>
          <a:cxnLst/>
          <a:rect l="0" t="0" r="0" b="0"/>
          <a:pathLst>
            <a:path>
              <a:moveTo>
                <a:pt x="1447331" y="0"/>
              </a:moveTo>
              <a:lnTo>
                <a:pt x="1447331" y="852175"/>
              </a:lnTo>
              <a:lnTo>
                <a:pt x="0" y="852175"/>
              </a:lnTo>
              <a:lnTo>
                <a:pt x="0" y="1023263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1268DC-54EB-4D1E-95B2-83A9E94CE8E7}">
      <dsp:nvSpPr>
        <dsp:cNvPr id="0" name=""/>
        <dsp:cNvSpPr/>
      </dsp:nvSpPr>
      <dsp:spPr>
        <a:xfrm>
          <a:off x="1824279" y="162368"/>
          <a:ext cx="6618191" cy="863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68DBE2-1791-4E1E-AD27-72D9F37F6A54}">
      <dsp:nvSpPr>
        <dsp:cNvPr id="0" name=""/>
        <dsp:cNvSpPr/>
      </dsp:nvSpPr>
      <dsp:spPr>
        <a:xfrm>
          <a:off x="2029482" y="357310"/>
          <a:ext cx="6618191" cy="863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Cambria" pitchFamily="18" charset="0"/>
            </a:rPr>
            <a:t>Способы размножения грибов</a:t>
          </a:r>
          <a:endParaRPr lang="ru-RU" sz="36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2029482" y="357310"/>
        <a:ext cx="6618191" cy="863800"/>
      </dsp:txXfrm>
    </dsp:sp>
    <dsp:sp modelId="{655C5998-90B4-40E1-BEE5-F70BAC83A1D4}">
      <dsp:nvSpPr>
        <dsp:cNvPr id="0" name=""/>
        <dsp:cNvSpPr/>
      </dsp:nvSpPr>
      <dsp:spPr>
        <a:xfrm>
          <a:off x="2283500" y="2049432"/>
          <a:ext cx="2805087" cy="5407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FB705DB-D3DC-4A30-B244-7C570C13740F}">
      <dsp:nvSpPr>
        <dsp:cNvPr id="0" name=""/>
        <dsp:cNvSpPr/>
      </dsp:nvSpPr>
      <dsp:spPr>
        <a:xfrm>
          <a:off x="2488702" y="2244375"/>
          <a:ext cx="2805087" cy="5407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Cambria" pitchFamily="18" charset="0"/>
            </a:rPr>
            <a:t>бесполое</a:t>
          </a:r>
          <a:endParaRPr lang="ru-RU" sz="3600" b="1" kern="1200" dirty="0">
            <a:latin typeface="Cambria" pitchFamily="18" charset="0"/>
          </a:endParaRPr>
        </a:p>
      </dsp:txBody>
      <dsp:txXfrm>
        <a:off x="2488702" y="2244375"/>
        <a:ext cx="2805087" cy="540794"/>
      </dsp:txXfrm>
    </dsp:sp>
    <dsp:sp modelId="{C2D7821A-45B7-452D-88A7-1789A15B69D2}">
      <dsp:nvSpPr>
        <dsp:cNvPr id="0" name=""/>
        <dsp:cNvSpPr/>
      </dsp:nvSpPr>
      <dsp:spPr>
        <a:xfrm>
          <a:off x="7" y="3143247"/>
          <a:ext cx="1846825" cy="11727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47896E8-940D-4059-8C45-6DFE8F8E7479}">
      <dsp:nvSpPr>
        <dsp:cNvPr id="0" name=""/>
        <dsp:cNvSpPr/>
      </dsp:nvSpPr>
      <dsp:spPr>
        <a:xfrm>
          <a:off x="205209" y="3338190"/>
          <a:ext cx="1846825" cy="1172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Cambria" pitchFamily="18" charset="0"/>
            </a:rPr>
            <a:t>спорами</a:t>
          </a:r>
          <a:endParaRPr lang="ru-RU" sz="2300" b="1" kern="1200" dirty="0">
            <a:latin typeface="Cambria" pitchFamily="18" charset="0"/>
          </a:endParaRPr>
        </a:p>
      </dsp:txBody>
      <dsp:txXfrm>
        <a:off x="205209" y="3338190"/>
        <a:ext cx="1846825" cy="1172734"/>
      </dsp:txXfrm>
    </dsp:sp>
    <dsp:sp modelId="{A26A0A97-7DC2-473C-AD55-D1B47FE3F570}">
      <dsp:nvSpPr>
        <dsp:cNvPr id="0" name=""/>
        <dsp:cNvSpPr/>
      </dsp:nvSpPr>
      <dsp:spPr>
        <a:xfrm>
          <a:off x="2258863" y="3127345"/>
          <a:ext cx="2241621" cy="11727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F92A4F4-3571-43E5-A270-8BE04FF9C51B}">
      <dsp:nvSpPr>
        <dsp:cNvPr id="0" name=""/>
        <dsp:cNvSpPr/>
      </dsp:nvSpPr>
      <dsp:spPr>
        <a:xfrm>
          <a:off x="2464066" y="3322288"/>
          <a:ext cx="2241621" cy="1172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Cambria" pitchFamily="18" charset="0"/>
            </a:rPr>
            <a:t>вегетативное</a:t>
          </a:r>
          <a:endParaRPr lang="ru-RU" sz="2300" b="1" kern="1200" dirty="0">
            <a:latin typeface="Cambria" pitchFamily="18" charset="0"/>
          </a:endParaRPr>
        </a:p>
      </dsp:txBody>
      <dsp:txXfrm>
        <a:off x="2464066" y="3322288"/>
        <a:ext cx="2241621" cy="1172734"/>
      </dsp:txXfrm>
    </dsp:sp>
    <dsp:sp modelId="{8BB8ACC6-2669-42E1-94F2-311E4370C909}">
      <dsp:nvSpPr>
        <dsp:cNvPr id="0" name=""/>
        <dsp:cNvSpPr/>
      </dsp:nvSpPr>
      <dsp:spPr>
        <a:xfrm>
          <a:off x="4910890" y="3127345"/>
          <a:ext cx="2459565" cy="11727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A9AA8DA-DC2D-4F95-84FC-A5A4F8474715}">
      <dsp:nvSpPr>
        <dsp:cNvPr id="0" name=""/>
        <dsp:cNvSpPr/>
      </dsp:nvSpPr>
      <dsp:spPr>
        <a:xfrm>
          <a:off x="5116093" y="3322288"/>
          <a:ext cx="2459565" cy="1172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Cambria" pitchFamily="18" charset="0"/>
            </a:rPr>
            <a:t>почкование</a:t>
          </a:r>
          <a:endParaRPr lang="ru-RU" sz="2300" b="1" kern="1200" dirty="0">
            <a:latin typeface="Cambria" pitchFamily="18" charset="0"/>
          </a:endParaRPr>
        </a:p>
      </dsp:txBody>
      <dsp:txXfrm>
        <a:off x="5116093" y="3322288"/>
        <a:ext cx="2459565" cy="1172734"/>
      </dsp:txXfrm>
    </dsp:sp>
    <dsp:sp modelId="{F031A747-B229-4800-A5F7-3B7A1590A98F}">
      <dsp:nvSpPr>
        <dsp:cNvPr id="0" name=""/>
        <dsp:cNvSpPr/>
      </dsp:nvSpPr>
      <dsp:spPr>
        <a:xfrm>
          <a:off x="5498993" y="2049432"/>
          <a:ext cx="2515764" cy="5407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84D16EB-0144-4847-8583-1B3ED1B0189A}">
      <dsp:nvSpPr>
        <dsp:cNvPr id="0" name=""/>
        <dsp:cNvSpPr/>
      </dsp:nvSpPr>
      <dsp:spPr>
        <a:xfrm>
          <a:off x="5704196" y="2244375"/>
          <a:ext cx="2515764" cy="5407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Cambria" pitchFamily="18" charset="0"/>
            </a:rPr>
            <a:t>половое</a:t>
          </a:r>
          <a:endParaRPr lang="ru-RU" sz="3600" b="1" kern="1200" dirty="0">
            <a:latin typeface="Cambria" pitchFamily="18" charset="0"/>
          </a:endParaRPr>
        </a:p>
      </dsp:txBody>
      <dsp:txXfrm>
        <a:off x="5704196" y="2244375"/>
        <a:ext cx="2515764" cy="540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ECCD2B7-72F1-47BF-B9BA-8AA8EC2B7C01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77A30A-2DEC-43D7-B82F-4A305C350E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D5937-1643-4754-A2FA-B7B0630624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D5937-1643-4754-A2FA-B7B0630624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9BF29-AC8C-464B-A31A-0C7291454134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E44D-91B7-4A02-8AAD-A90EFE8093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BAF7F-ED3C-4283-8AE8-CD4AFD072E76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D0A7C-4883-4E08-8721-203D3A0DBB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787A0-AA9B-4913-A966-A5BF54712EF8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55D1-31A3-4583-9C43-0959F46070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E0CC7-2A37-48B0-9AED-BD68559148C1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5B80E-F640-40CB-8442-96A7ACB7C8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45A20-AB08-4211-940E-4B7816B2449C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A181-BD8E-4D93-B202-3CD0129F3E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8B275-72CD-4BDE-A9D0-84FA17AA840C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4EF99-D730-46DE-83D9-FE261F3330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9960-6CEE-4162-B852-65A41905B184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EAC44-9B52-4120-B7AF-D1ED108725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FC62-1321-4CBF-B73A-DAF04AACF30E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F6D65-8CED-4424-8E06-1F0010909C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930A9-C11E-4948-8342-EE2A98D39A3F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6525-BABF-48D6-9B9A-6CDDD24811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F8959-3F22-499F-8D57-11D2F32A322D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38293-EF03-4703-893B-C393AA343F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54986-A0A8-4680-9C55-5FA3E2380927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A79AA-EA22-4A39-A7FF-1B91C66F79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96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C5E167-01EB-4F60-A2E3-FB3BEA7B29F0}" type="datetimeFigureOut">
              <a:rPr lang="ru-RU"/>
              <a:pPr>
                <a:defRPr/>
              </a:pPr>
              <a:t>08.01.2010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B37C42-9481-41F8-97DD-E548851966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0;&#1086;&#1085;&#1092;&#1077;&#1088;&#1077;&#1085;&#1094;&#1080;&#1103;\&#1056;&#1072;&#1081;&#1086;&#1085;&#1085;&#1072;&#1103;%202008-2009\&#1050;&#1086;&#1085;&#1092;&#1077;&#1088;&#1077;&#1085;&#1094;&#1080;&#1103;%20&#1088;&#1072;&#1081;&#1086;&#1085;&#1085;&#1085;&#1072;&#1103;\&#1050;&#1072;&#1088;&#1072;&#1090;&#1077;&#1077;&#1074;&#1072;-&#1050;&#1086;&#1079;&#1083;&#1086;&#1074;&#1089;&#1082;&#1072;&#1103;_&#1042;&#1057;&#1054;&#1064;2\&#1043;&#1088;&#1080;&#1073;&#1099;.&#1054;&#1073;&#1097;&#1072;&#1103;%20&#1093;&#1072;&#1088;&#1072;&#1082;&#1090;&#1077;&#1088;&#1080;&#1089;&#1090;&#1080;&#1082;&#1072;\%5bBIO6_08_54_03%5d_%5bMV_19_03%5d.WMV" TargetMode="Externa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hyperlink" Target="%5bBIO6_08_54_03%5d_%5bMV_19_03%5d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http://www.lzmk.lv/galeri/11_vodorosli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primer.ru/std/gallery_std2/images/salmonella_sem42000.JPG" TargetMode="External"/><Relationship Id="rId5" Type="http://schemas.openxmlformats.org/officeDocument/2006/relationships/image" Target="../media/image13.jpeg"/><Relationship Id="rId4" Type="http://schemas.openxmlformats.org/officeDocument/2006/relationships/image" Target="http://www.dw-world.de/image/0,,445682_1,00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642918"/>
            <a:ext cx="45720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b="1" cap="none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Тема урока:</a:t>
            </a:r>
            <a:endParaRPr lang="ru-RU" sz="4800" b="1" cap="none" spc="150" dirty="0">
              <a:ln w="11430"/>
              <a:solidFill>
                <a:srgbClr val="F8F8F8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642918"/>
            <a:ext cx="79296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Общая характеристика грибов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3143248"/>
            <a:ext cx="2375301" cy="316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072066" y="4500570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Каратеева-Козловская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Лариса Николаевна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Учитель биологии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585789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Волоколамск 2009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961A">
            <a:alpha val="6705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572560" cy="1285884"/>
          </a:xfrm>
          <a:prstGeom prst="rect">
            <a:avLst/>
          </a:prstGeom>
          <a:solidFill>
            <a:srgbClr val="6FDE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Признаки грибов, сближающие 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с растениями</a:t>
            </a:r>
          </a:p>
        </p:txBody>
      </p:sp>
      <p:pic>
        <p:nvPicPr>
          <p:cNvPr id="10243" name="Picture 1" descr="D:\Pictures\Анимашки\АНИМИРОВАННЫЕ ГИФЫ --- природные.files\nat1.files\p18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15313" y="785813"/>
            <a:ext cx="500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785926"/>
            <a:ext cx="2500330" cy="785818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автотрофы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785926"/>
            <a:ext cx="2786082" cy="1143008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верхушечный рост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1714488"/>
            <a:ext cx="2071702" cy="1571636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 </a:t>
            </a:r>
            <a:r>
              <a:rPr lang="ru-RU" sz="3200" dirty="0">
                <a:latin typeface="Cambria" pitchFamily="18" charset="0"/>
              </a:rPr>
              <a:t>запасное вещество крахмал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928934"/>
            <a:ext cx="2428892" cy="1571636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прочные клеточные стенки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3714752"/>
            <a:ext cx="2714644" cy="785818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неподвижны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143512"/>
            <a:ext cx="2786082" cy="1428760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есть вегетативное размножение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5000636"/>
            <a:ext cx="2000264" cy="1071570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имеют пластиды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5214950"/>
            <a:ext cx="3429024" cy="1285884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неограниченный рост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3214686"/>
            <a:ext cx="2500330" cy="1500198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Cambria" pitchFamily="18" charset="0"/>
              </a:rPr>
              <a:t>всасывают вещества из среды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Cambria" pitchFamily="18" charset="0"/>
              </a:rPr>
              <a:t>Особенности строения грибов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3268394" cy="2434462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1714488"/>
            <a:ext cx="2542653" cy="244315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Левая фигурная скобка 5"/>
          <p:cNvSpPr/>
          <p:nvPr/>
        </p:nvSpPr>
        <p:spPr>
          <a:xfrm>
            <a:off x="5786438" y="1785938"/>
            <a:ext cx="428625" cy="2357437"/>
          </a:xfrm>
          <a:prstGeom prst="leftBrace">
            <a:avLst>
              <a:gd name="adj1" fmla="val 10590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3500438" y="1714500"/>
            <a:ext cx="357187" cy="2500313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00500" y="2428875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грибница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00500" y="3071813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мицелий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H="1">
            <a:off x="1607344" y="3679032"/>
            <a:ext cx="1428750" cy="1071562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4643438" y="3714750"/>
            <a:ext cx="2714625" cy="121443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2459832" y="3898106"/>
            <a:ext cx="1366838" cy="714375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857500" y="4929188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гифы</a:t>
            </a:r>
          </a:p>
        </p:txBody>
      </p:sp>
      <p:sp>
        <p:nvSpPr>
          <p:cNvPr id="33" name="Овал 32"/>
          <p:cNvSpPr/>
          <p:nvPr/>
        </p:nvSpPr>
        <p:spPr>
          <a:xfrm>
            <a:off x="642938" y="2357438"/>
            <a:ext cx="714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95338" y="2509838"/>
            <a:ext cx="460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947738" y="2662238"/>
            <a:ext cx="460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 flipH="1">
            <a:off x="928688" y="2857500"/>
            <a:ext cx="71437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 flipV="1">
            <a:off x="642938" y="2643188"/>
            <a:ext cx="714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71500" y="2786063"/>
            <a:ext cx="460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 flipV="1">
            <a:off x="500063" y="3143250"/>
            <a:ext cx="71437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14375" y="3143250"/>
            <a:ext cx="714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428875" y="5572125"/>
            <a:ext cx="2643188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ложная ткань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285750"/>
            <a:ext cx="5608637" cy="401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4286250"/>
            <a:ext cx="4643437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Гифы мицелия в почве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4857750" y="285750"/>
            <a:ext cx="4000500" cy="6365875"/>
            <a:chOff x="4857750" y="285750"/>
            <a:chExt cx="4000500" cy="6365875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5786438" y="285750"/>
              <a:ext cx="3071812" cy="20621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 dirty="0">
                  <a:latin typeface="Calibri" pitchFamily="34" charset="0"/>
                </a:rPr>
                <a:t>Гифы </a:t>
              </a:r>
            </a:p>
            <a:p>
              <a:pPr algn="ctr"/>
              <a:r>
                <a:rPr lang="ru-RU" sz="3200" b="1" dirty="0">
                  <a:latin typeface="Calibri" pitchFamily="34" charset="0"/>
                </a:rPr>
                <a:t>мицелия увеличенные </a:t>
              </a:r>
            </a:p>
            <a:p>
              <a:pPr algn="ctr"/>
              <a:r>
                <a:rPr lang="ru-RU" sz="3200" b="1" dirty="0">
                  <a:latin typeface="Calibri" pitchFamily="34" charset="0"/>
                </a:rPr>
                <a:t>в 1000 раз</a:t>
              </a:r>
            </a:p>
          </p:txBody>
        </p:sp>
        <p:pic>
          <p:nvPicPr>
            <p:cNvPr id="2" name="Picture 7" descr="img05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4857750" y="2357438"/>
              <a:ext cx="4000500" cy="42941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Cambria" pitchFamily="18" charset="0"/>
              </a:rPr>
              <a:t>Особенности строения грибов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3268394" cy="2434462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1714488"/>
            <a:ext cx="2542653" cy="244315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Левая фигурная скобка 5"/>
          <p:cNvSpPr/>
          <p:nvPr/>
        </p:nvSpPr>
        <p:spPr>
          <a:xfrm>
            <a:off x="5786438" y="1785938"/>
            <a:ext cx="428625" cy="2357437"/>
          </a:xfrm>
          <a:prstGeom prst="leftBrace">
            <a:avLst>
              <a:gd name="adj1" fmla="val 10590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3500438" y="1714500"/>
            <a:ext cx="357187" cy="2500313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00500" y="2428875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грибница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00500" y="3071813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мицелий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H="1">
            <a:off x="1893076" y="3679032"/>
            <a:ext cx="1428750" cy="1071562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4643438" y="3714750"/>
            <a:ext cx="2714625" cy="121443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2459832" y="3898106"/>
            <a:ext cx="1366838" cy="714375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1802" y="4929198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гифы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26" name="Правая фигурная скобка 25"/>
          <p:cNvSpPr/>
          <p:nvPr/>
        </p:nvSpPr>
        <p:spPr>
          <a:xfrm>
            <a:off x="8072438" y="1785938"/>
            <a:ext cx="428625" cy="1500187"/>
          </a:xfrm>
          <a:prstGeom prst="rightBrac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7394575" y="3749675"/>
            <a:ext cx="2357438" cy="1588"/>
          </a:xfrm>
          <a:prstGeom prst="straightConnector1">
            <a:avLst/>
          </a:prstGeom>
          <a:ln w="444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072198" y="4929188"/>
            <a:ext cx="278605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плодовое  тело</a:t>
            </a:r>
          </a:p>
        </p:txBody>
      </p:sp>
      <p:sp>
        <p:nvSpPr>
          <p:cNvPr id="33" name="Овал 32"/>
          <p:cNvSpPr/>
          <p:nvPr/>
        </p:nvSpPr>
        <p:spPr>
          <a:xfrm>
            <a:off x="642938" y="2357438"/>
            <a:ext cx="714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95338" y="2509838"/>
            <a:ext cx="460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947738" y="2662238"/>
            <a:ext cx="460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 flipH="1">
            <a:off x="928688" y="2857500"/>
            <a:ext cx="71437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 flipV="1">
            <a:off x="642938" y="2643188"/>
            <a:ext cx="714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71500" y="2786063"/>
            <a:ext cx="460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 flipV="1">
            <a:off x="500063" y="3143250"/>
            <a:ext cx="71437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14375" y="3143250"/>
            <a:ext cx="714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643174" y="5572125"/>
            <a:ext cx="2357454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ложная ткань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img06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7400" y="4038600"/>
            <a:ext cx="281940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МИТ ИРМП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1285875"/>
            <a:ext cx="21431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8" descr="сп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1200" y="1368425"/>
            <a:ext cx="28956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9" descr="te03010090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33400" y="4038600"/>
            <a:ext cx="2133600" cy="2286000"/>
          </a:xfrm>
        </p:spPr>
      </p:pic>
      <p:pic>
        <p:nvPicPr>
          <p:cNvPr id="14342" name="Picture 10" descr="свр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8938" y="1285875"/>
            <a:ext cx="264318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11"/>
          <p:cNvSpPr txBox="1">
            <a:spLocks noChangeArrowheads="1"/>
          </p:cNvSpPr>
          <p:nvPr/>
        </p:nvSpPr>
        <p:spPr bwMode="auto">
          <a:xfrm>
            <a:off x="500063" y="3286125"/>
            <a:ext cx="2214562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Подосиновик</a:t>
            </a:r>
          </a:p>
        </p:txBody>
      </p:sp>
      <p:sp>
        <p:nvSpPr>
          <p:cNvPr id="14344" name="Text Box 14"/>
          <p:cNvSpPr txBox="1">
            <a:spLocks noChangeArrowheads="1"/>
          </p:cNvSpPr>
          <p:nvPr/>
        </p:nvSpPr>
        <p:spPr bwMode="auto">
          <a:xfrm>
            <a:off x="2928938" y="3286125"/>
            <a:ext cx="2643187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Решёточник красный</a:t>
            </a:r>
          </a:p>
        </p:txBody>
      </p:sp>
      <p:sp>
        <p:nvSpPr>
          <p:cNvPr id="14345" name="Text Box 15"/>
          <p:cNvSpPr txBox="1">
            <a:spLocks noChangeArrowheads="1"/>
          </p:cNvSpPr>
          <p:nvPr/>
        </p:nvSpPr>
        <p:spPr bwMode="auto">
          <a:xfrm>
            <a:off x="500063" y="6143625"/>
            <a:ext cx="2214562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Calibri" pitchFamily="34" charset="0"/>
              </a:rPr>
              <a:t>Строчок</a:t>
            </a:r>
          </a:p>
        </p:txBody>
      </p:sp>
      <p:sp>
        <p:nvSpPr>
          <p:cNvPr id="14346" name="Text Box 16"/>
          <p:cNvSpPr txBox="1">
            <a:spLocks noChangeArrowheads="1"/>
          </p:cNvSpPr>
          <p:nvPr/>
        </p:nvSpPr>
        <p:spPr bwMode="auto">
          <a:xfrm>
            <a:off x="5857875" y="6143625"/>
            <a:ext cx="28575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Calibri" pitchFamily="34" charset="0"/>
              </a:rPr>
              <a:t>Гнездовка</a:t>
            </a:r>
          </a:p>
        </p:txBody>
      </p:sp>
      <p:sp>
        <p:nvSpPr>
          <p:cNvPr id="14347" name="Text Box 17"/>
          <p:cNvSpPr txBox="1">
            <a:spLocks noChangeArrowheads="1"/>
          </p:cNvSpPr>
          <p:nvPr/>
        </p:nvSpPr>
        <p:spPr bwMode="auto">
          <a:xfrm>
            <a:off x="5786438" y="3282950"/>
            <a:ext cx="2928937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Тропический  дождевик</a:t>
            </a:r>
          </a:p>
        </p:txBody>
      </p:sp>
      <p:pic>
        <p:nvPicPr>
          <p:cNvPr id="14348" name="Picture 18" descr="img06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75" y="4038600"/>
            <a:ext cx="24860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Rectangle 21"/>
          <p:cNvSpPr>
            <a:spLocks noChangeArrowheads="1"/>
          </p:cNvSpPr>
          <p:nvPr/>
        </p:nvSpPr>
        <p:spPr bwMode="auto">
          <a:xfrm>
            <a:off x="3000375" y="6143625"/>
            <a:ext cx="2500313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Пилобол</a:t>
            </a: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Cambria" pitchFamily="18" charset="0"/>
              </a:rPr>
              <a:t>Формы плодовых тел</a:t>
            </a:r>
            <a:endParaRPr lang="ru-RU" sz="4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Cambria" pitchFamily="18" charset="0"/>
              </a:rPr>
              <a:t>Особенности строения грибов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3268394" cy="2434462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1714488"/>
            <a:ext cx="2542653" cy="244315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Левая фигурная скобка 5"/>
          <p:cNvSpPr/>
          <p:nvPr/>
        </p:nvSpPr>
        <p:spPr>
          <a:xfrm>
            <a:off x="5786438" y="1785938"/>
            <a:ext cx="428625" cy="2357437"/>
          </a:xfrm>
          <a:prstGeom prst="leftBrace">
            <a:avLst>
              <a:gd name="adj1" fmla="val 10590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3500438" y="1714500"/>
            <a:ext cx="357187" cy="2500313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93" name="TextBox 7"/>
          <p:cNvSpPr txBox="1">
            <a:spLocks noChangeArrowheads="1"/>
          </p:cNvSpPr>
          <p:nvPr/>
        </p:nvSpPr>
        <p:spPr bwMode="auto">
          <a:xfrm>
            <a:off x="4000500" y="2428875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грибница</a:t>
            </a:r>
          </a:p>
        </p:txBody>
      </p:sp>
      <p:sp>
        <p:nvSpPr>
          <p:cNvPr id="16394" name="TextBox 8"/>
          <p:cNvSpPr txBox="1">
            <a:spLocks noChangeArrowheads="1"/>
          </p:cNvSpPr>
          <p:nvPr/>
        </p:nvSpPr>
        <p:spPr bwMode="auto">
          <a:xfrm>
            <a:off x="4000500" y="3071813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мицелий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857375" y="3571875"/>
            <a:ext cx="1428750" cy="1357313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4643438" y="3643313"/>
            <a:ext cx="2714625" cy="1214437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2714625" y="3929063"/>
            <a:ext cx="1214437" cy="64293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TextBox 17"/>
          <p:cNvSpPr txBox="1">
            <a:spLocks noChangeArrowheads="1"/>
          </p:cNvSpPr>
          <p:nvPr/>
        </p:nvSpPr>
        <p:spPr bwMode="auto">
          <a:xfrm>
            <a:off x="3357563" y="4929188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</a:rPr>
              <a:t>гифы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26" name="Правая фигурная скобка 25"/>
          <p:cNvSpPr/>
          <p:nvPr/>
        </p:nvSpPr>
        <p:spPr>
          <a:xfrm>
            <a:off x="8072438" y="1785938"/>
            <a:ext cx="428625" cy="1500187"/>
          </a:xfrm>
          <a:prstGeom prst="rightBrac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7394575" y="3749675"/>
            <a:ext cx="2357438" cy="1588"/>
          </a:xfrm>
          <a:prstGeom prst="straightConnector1">
            <a:avLst/>
          </a:prstGeom>
          <a:ln w="444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429250" y="4929188"/>
            <a:ext cx="34290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плодовое  тело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072313" y="1785938"/>
            <a:ext cx="428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858000" y="171450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715125" y="1643063"/>
            <a:ext cx="14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929438" y="1714500"/>
            <a:ext cx="14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16406" name="TextBox 29"/>
          <p:cNvSpPr txBox="1">
            <a:spLocks noChangeArrowheads="1"/>
          </p:cNvSpPr>
          <p:nvPr/>
        </p:nvSpPr>
        <p:spPr bwMode="auto">
          <a:xfrm>
            <a:off x="6948488" y="2947988"/>
            <a:ext cx="14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715125" y="1714500"/>
            <a:ext cx="14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.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286625" y="1643063"/>
            <a:ext cx="500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929438" y="1714500"/>
            <a:ext cx="5619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072313" y="178593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643813" y="1714500"/>
            <a:ext cx="571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224713" y="193833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377113" y="209073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572375" y="2143125"/>
            <a:ext cx="571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643813" y="1928813"/>
            <a:ext cx="4619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715250" y="1857375"/>
            <a:ext cx="571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.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 rot="10800000" flipV="1">
            <a:off x="3357563" y="1571625"/>
            <a:ext cx="2786062" cy="1071563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143250" y="2071688"/>
            <a:ext cx="28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571500" y="1857375"/>
            <a:ext cx="285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000125" y="1500188"/>
            <a:ext cx="28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500188" y="1928813"/>
            <a:ext cx="28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571750" y="1500188"/>
            <a:ext cx="28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143250" y="2000250"/>
            <a:ext cx="285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714500" y="1571625"/>
            <a:ext cx="285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.</a:t>
            </a:r>
          </a:p>
        </p:txBody>
      </p:sp>
      <p:cxnSp>
        <p:nvCxnSpPr>
          <p:cNvPr id="60" name="Прямая со стрелкой 59"/>
          <p:cNvCxnSpPr/>
          <p:nvPr/>
        </p:nvCxnSpPr>
        <p:spPr>
          <a:xfrm rot="16200000" flipH="1">
            <a:off x="6103144" y="2040732"/>
            <a:ext cx="1366837" cy="5715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5214938" y="1143000"/>
            <a:ext cx="17145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споры</a:t>
            </a:r>
          </a:p>
        </p:txBody>
      </p:sp>
      <p:sp>
        <p:nvSpPr>
          <p:cNvPr id="65" name="Левая фигурная скобка 64"/>
          <p:cNvSpPr/>
          <p:nvPr/>
        </p:nvSpPr>
        <p:spPr>
          <a:xfrm>
            <a:off x="571500" y="1785938"/>
            <a:ext cx="285750" cy="1571625"/>
          </a:xfrm>
          <a:prstGeom prst="leftBrac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6" name="Прямая со стрелкой 65"/>
          <p:cNvCxnSpPr/>
          <p:nvPr/>
        </p:nvCxnSpPr>
        <p:spPr>
          <a:xfrm rot="5400000">
            <a:off x="-677862" y="3749675"/>
            <a:ext cx="2357438" cy="1587"/>
          </a:xfrm>
          <a:prstGeom prst="straightConnector1">
            <a:avLst/>
          </a:prstGeom>
          <a:ln w="444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14313" y="4929188"/>
            <a:ext cx="278606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err="1">
                <a:latin typeface="Calibri" pitchFamily="34" charset="0"/>
              </a:rPr>
              <a:t>спорангиеносец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857620" y="5572140"/>
            <a:ext cx="2357454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ложная ткань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78035E-7 L 0.01771 0.11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4509E-6 L 1.66667E-6 0.2383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4509E-6 L -0.0059 0.146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7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89 0.00925 L 0.00191 0.2372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3 0.01989 L -0.01389 0.19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89017E-6 L 0.00782 0.1889 " pathEditMode="relative" ptsTypes="AA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0.00047 L 0.07743 0.168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35838E-6 L -0.08663 0.16787 " pathEditMode="relative" ptsTypes="AA"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111 L 0.00295 0.210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35838E-6 L -0.08663 0.16787 " pathEditMode="relative" ptsTypes="AA">
                                      <p:cBhvr>
                                        <p:cTn id="2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7.45665E-6 L -0.02361 0.14683 " pathEditMode="relative" ptsTypes="AA">
                                      <p:cBhvr>
                                        <p:cTn id="2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35838E-6 L -0.08663 0.16787 " pathEditMode="relative" ptsTypes="AA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5549 L -0.08698 0.1123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8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0.0985 L -0.09566 0.090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9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3 -0.08925 L -0.13594 0.078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1.6185E-6 L -0.00781 0.13641 " pathEditMode="relative" ptsTypes="AA">
                                      <p:cBhvr>
                                        <p:cTn id="4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39306E-6 L -0.00799 0.199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7.45665E-6 L -0.02361 0.14683 " pathEditMode="relative" ptsTypes="AA">
                                      <p:cBhvr>
                                        <p:cTn id="5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67052E-7 L -0.02518 0.2249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12 -0.02728 L -0.13594 0.1091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1.6185E-6 L -0.00781 0.13641 " pathEditMode="relative" ptsTypes="AA">
                                      <p:cBhvr>
                                        <p:cTn id="6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32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3" grpId="0" animBg="1"/>
      <p:bldP spid="65" grpId="0" animBg="1"/>
      <p:bldP spid="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Cambria" pitchFamily="18" charset="0"/>
              </a:rPr>
              <a:t>Вставьте пропущенные слова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928802"/>
            <a:ext cx="6072230" cy="4143404"/>
          </a:xfrm>
          <a:prstGeom prst="roundRect">
            <a:avLst/>
          </a:prstGeom>
          <a:solidFill>
            <a:srgbClr val="26831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Основу вегетативного тела гриба составляет 	              … или …   .          Он образован тонкими ветвистыми …   .  …   . Они могут образовывать плотное переплетение -  …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 </a:t>
            </a: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ткань</a:t>
            </a:r>
            <a:r>
              <a:rPr lang="ru-RU" sz="2800" dirty="0"/>
              <a:t> . Споры грибов созревают в         …              …            или в …                    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43636" y="2143116"/>
            <a:ext cx="2786082" cy="3857652"/>
          </a:xfrm>
          <a:prstGeom prst="roundRect">
            <a:avLst/>
          </a:prstGeom>
          <a:solidFill>
            <a:srgbClr val="26831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43636" y="2214554"/>
            <a:ext cx="2643206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грибница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3636" y="2786058"/>
            <a:ext cx="2714644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мицелий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5074" y="5357826"/>
            <a:ext cx="2571768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гифы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43636" y="4071942"/>
            <a:ext cx="278608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ложная ткань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43636" y="4786322"/>
            <a:ext cx="278608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плодовое тело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3636" y="3357562"/>
            <a:ext cx="278608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спорангиеносец</a:t>
            </a:r>
            <a:endParaRPr lang="ru-RU" sz="2800" b="1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2857496"/>
            <a:ext cx="207170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грибница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7686" y="2857496"/>
            <a:ext cx="207170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мицелий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8596" y="3714752"/>
            <a:ext cx="1500198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гифами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4810" y="4143381"/>
            <a:ext cx="1643074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ложную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034" y="5000636"/>
            <a:ext cx="278608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плодовом  теле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8926" y="5500702"/>
            <a:ext cx="314327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спорангиеносцах</a:t>
            </a:r>
            <a:r>
              <a:rPr lang="ru-RU" sz="28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.</a:t>
            </a:r>
          </a:p>
        </p:txBody>
      </p:sp>
      <p:pic>
        <p:nvPicPr>
          <p:cNvPr id="17429" name="Picture 1" descr="D:\Pictures\Анимашки\АНИМИРОВАННЫЕ ГИФЫ --- природные.files\nat1.files\p3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72313" y="1214438"/>
            <a:ext cx="952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28860" y="500042"/>
            <a:ext cx="4286280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/>
              <a:t>ВЫВОД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14488"/>
            <a:ext cx="842968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Грибы объедены в отдельное царство, так как имеют …			       </a:t>
            </a:r>
          </a:p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свойства и сходства с 		…	        и   …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928934"/>
            <a:ext cx="21755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грибные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357430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собые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571876"/>
            <a:ext cx="30257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ивотными.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571876"/>
            <a:ext cx="30146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растениями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1" descr="D:\Pictures\Анимашки\АНИМИРОВАННЫЕ ГИФЫ --- природные.files\nat1.files\p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5429264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D:\Pictures\Анимашки\АНИМИРОВАННЫЕ ГИФЫ --- природные.files\nat1.files\p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72396" y="5500702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D:\Pictures\Анимашки\АНИМИРОВАННЫЕ ГИФЫ --- природные.files\nat1.files\p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5500702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 descr="D:\Pictures\Анимашки\АНИМИРОВАННЫЕ ГИФЫ --- природные.files\nat1.files\p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9058" y="5500702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 descr="D:\Pictures\Анимашки\АНИМИРОВАННЫЕ ГИФЫ --- природные.files\nat1.files\p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500702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14282" y="0"/>
          <a:ext cx="866506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28860" y="4714884"/>
            <a:ext cx="2714644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" pitchFamily="18" charset="0"/>
              </a:rPr>
              <a:t>Частями мицелия</a:t>
            </a:r>
            <a:endParaRPr lang="ru-RU" sz="2800" b="1" dirty="0">
              <a:latin typeface="Century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786446" y="4572008"/>
            <a:ext cx="1571636" cy="2023418"/>
            <a:chOff x="5786446" y="4572008"/>
            <a:chExt cx="1571636" cy="202341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786446" y="4572008"/>
              <a:ext cx="1571636" cy="1605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sp>
          <p:nvSpPr>
            <p:cNvPr id="5" name="TextBox 4"/>
            <p:cNvSpPr txBox="1"/>
            <p:nvPr/>
          </p:nvSpPr>
          <p:spPr>
            <a:xfrm>
              <a:off x="5786446" y="6072206"/>
              <a:ext cx="1571636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entury" pitchFamily="18" charset="0"/>
                </a:rPr>
                <a:t>дрожжи</a:t>
              </a:r>
              <a:endParaRPr lang="ru-RU" sz="2800" b="1" dirty="0">
                <a:latin typeface="Century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57158" y="4643446"/>
            <a:ext cx="1643074" cy="1880542"/>
            <a:chOff x="357158" y="4643446"/>
            <a:chExt cx="1643074" cy="1880542"/>
          </a:xfrm>
        </p:grpSpPr>
        <p:sp>
          <p:nvSpPr>
            <p:cNvPr id="6" name="TextBox 5"/>
            <p:cNvSpPr txBox="1"/>
            <p:nvPr/>
          </p:nvSpPr>
          <p:spPr>
            <a:xfrm>
              <a:off x="357158" y="6000768"/>
              <a:ext cx="1643074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err="1" smtClean="0">
                  <a:latin typeface="Century" pitchFamily="18" charset="0"/>
                </a:rPr>
                <a:t>пилобол</a:t>
              </a:r>
              <a:endParaRPr lang="ru-RU" sz="2800" b="1" dirty="0">
                <a:latin typeface="Century" pitchFamily="18" charset="0"/>
              </a:endParaRPr>
            </a:p>
          </p:txBody>
        </p:sp>
        <p:pic>
          <p:nvPicPr>
            <p:cNvPr id="7" name="Picture 5" descr="img064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57158" y="4643446"/>
              <a:ext cx="1614510" cy="14631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latin typeface="Cambria" pitchFamily="18" charset="0"/>
              </a:rPr>
              <a:t>Питание грибов</a:t>
            </a:r>
            <a:endParaRPr lang="ru-RU" sz="4800" dirty="0">
              <a:latin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857364"/>
            <a:ext cx="2286016" cy="714380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>
                <a:latin typeface="Cambria" pitchFamily="18" charset="0"/>
              </a:rPr>
              <a:t>сапротрофы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174" y="1857364"/>
            <a:ext cx="1857388" cy="714380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atin typeface="Cambria" pitchFamily="18" charset="0"/>
              </a:rPr>
              <a:t>паразиты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00892" y="1857364"/>
            <a:ext cx="1928826" cy="714380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>
                <a:latin typeface="Cambria" pitchFamily="18" charset="0"/>
              </a:rPr>
              <a:t>симбиоты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1857364"/>
            <a:ext cx="2286016" cy="714380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atin typeface="Cambria" pitchFamily="18" charset="0"/>
              </a:rPr>
              <a:t>хищники</a:t>
            </a:r>
            <a:endParaRPr lang="ru-RU" sz="2800" dirty="0">
              <a:latin typeface="Cambria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143770" y="1427942"/>
            <a:ext cx="713586" cy="79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212055" y="1435199"/>
            <a:ext cx="713586" cy="79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5215736" y="1499380"/>
            <a:ext cx="713586" cy="79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7430314" y="1499380"/>
            <a:ext cx="713586" cy="79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33"/>
          <p:cNvGrpSpPr/>
          <p:nvPr/>
        </p:nvGrpSpPr>
        <p:grpSpPr>
          <a:xfrm>
            <a:off x="428596" y="2714620"/>
            <a:ext cx="1928826" cy="2176177"/>
            <a:chOff x="500034" y="2714620"/>
            <a:chExt cx="1714512" cy="217617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0034" y="2714620"/>
              <a:ext cx="1690686" cy="178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500034" y="4429132"/>
              <a:ext cx="171451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err="1" smtClean="0"/>
                <a:t>пеницилл</a:t>
              </a:r>
              <a:endParaRPr lang="ru-RU" sz="2400" dirty="0"/>
            </a:p>
          </p:txBody>
        </p:sp>
      </p:grp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TextBox 19">
            <a:hlinkClick r:id="rId4" action="ppaction://hlinkfile"/>
          </p:cNvPr>
          <p:cNvSpPr txBox="1"/>
          <p:nvPr/>
        </p:nvSpPr>
        <p:spPr>
          <a:xfrm>
            <a:off x="2571736" y="4429132"/>
            <a:ext cx="192882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трутовик</a:t>
            </a:r>
            <a:endParaRPr lang="ru-RU" sz="2400" dirty="0"/>
          </a:p>
        </p:txBody>
      </p:sp>
      <p:pic>
        <p:nvPicPr>
          <p:cNvPr id="21" name="Picture 4" descr="ггр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00892" y="2714620"/>
            <a:ext cx="2000264" cy="2143140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428596" y="5072074"/>
            <a:ext cx="1285884" cy="642942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гриб </a:t>
            </a:r>
          </a:p>
        </p:txBody>
      </p:sp>
      <p:sp>
        <p:nvSpPr>
          <p:cNvPr id="23" name="Плюс 22"/>
          <p:cNvSpPr/>
          <p:nvPr/>
        </p:nvSpPr>
        <p:spPr>
          <a:xfrm>
            <a:off x="1714480" y="5214950"/>
            <a:ext cx="571504" cy="500066"/>
          </a:xfrm>
          <a:prstGeom prst="mathPlu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28860" y="5072074"/>
            <a:ext cx="1785950" cy="57150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корень</a:t>
            </a:r>
          </a:p>
        </p:txBody>
      </p:sp>
      <p:sp>
        <p:nvSpPr>
          <p:cNvPr id="25" name="Равно 24"/>
          <p:cNvSpPr/>
          <p:nvPr/>
        </p:nvSpPr>
        <p:spPr>
          <a:xfrm>
            <a:off x="4286248" y="5143512"/>
            <a:ext cx="500066" cy="428628"/>
          </a:xfrm>
          <a:prstGeom prst="mathEqua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857752" y="5072074"/>
            <a:ext cx="3429024" cy="57150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atin typeface="Cambria" pitchFamily="18" charset="0"/>
              </a:rPr>
              <a:t>грибокорень</a:t>
            </a:r>
            <a:endParaRPr lang="ru-RU" sz="3600" dirty="0">
              <a:latin typeface="Cambr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4876" y="2714620"/>
            <a:ext cx="20002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Скругленный прямоугольник 26"/>
          <p:cNvSpPr/>
          <p:nvPr/>
        </p:nvSpPr>
        <p:spPr>
          <a:xfrm>
            <a:off x="428596" y="5857892"/>
            <a:ext cx="1285884" cy="642942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гриб </a:t>
            </a:r>
          </a:p>
        </p:txBody>
      </p:sp>
      <p:sp>
        <p:nvSpPr>
          <p:cNvPr id="28" name="Плюс 27"/>
          <p:cNvSpPr/>
          <p:nvPr/>
        </p:nvSpPr>
        <p:spPr>
          <a:xfrm>
            <a:off x="1785918" y="5929330"/>
            <a:ext cx="571504" cy="500066"/>
          </a:xfrm>
          <a:prstGeom prst="mathPlu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28860" y="5929330"/>
            <a:ext cx="2571768" cy="57150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atin typeface="Cambria" pitchFamily="18" charset="0"/>
              </a:rPr>
              <a:t>водоросль</a:t>
            </a:r>
            <a:endParaRPr lang="ru-RU" sz="3600" dirty="0">
              <a:latin typeface="Cambria" pitchFamily="18" charset="0"/>
            </a:endParaRPr>
          </a:p>
        </p:txBody>
      </p:sp>
      <p:sp>
        <p:nvSpPr>
          <p:cNvPr id="30" name="Равно 29"/>
          <p:cNvSpPr/>
          <p:nvPr/>
        </p:nvSpPr>
        <p:spPr>
          <a:xfrm>
            <a:off x="5143504" y="6000768"/>
            <a:ext cx="500066" cy="419104"/>
          </a:xfrm>
          <a:prstGeom prst="mathEqua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14976" y="5929330"/>
            <a:ext cx="2571800" cy="57150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atin typeface="Cambria" pitchFamily="18" charset="0"/>
              </a:rPr>
              <a:t>лишайник</a:t>
            </a:r>
            <a:endParaRPr lang="ru-RU" sz="3600" dirty="0">
              <a:latin typeface="Cambria" pitchFamily="18" charset="0"/>
            </a:endParaRPr>
          </a:p>
        </p:txBody>
      </p:sp>
      <p:pic>
        <p:nvPicPr>
          <p:cNvPr id="33" name="[BIO6_08_54_03]_[MV_19_03]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2571736" y="2714620"/>
            <a:ext cx="1928826" cy="1714511"/>
          </a:xfrm>
          <a:prstGeom prst="rect">
            <a:avLst/>
          </a:prstGeom>
        </p:spPr>
      </p:pic>
      <p:pic>
        <p:nvPicPr>
          <p:cNvPr id="32" name="Рисунок 31" descr="Видео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643174" y="4429132"/>
            <a:ext cx="504928" cy="50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6" descr="275px-Haeckel_Siphonea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2786082" cy="3930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9" descr="http://www.lzmk.lv/galeri/11_vodorosli.jpg"/>
          <p:cNvPicPr>
            <a:picLocks noChangeAspect="1" noChangeArrowheads="1"/>
          </p:cNvPicPr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3286116" y="500042"/>
            <a:ext cx="2786083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1" descr="Заросли гигантских бурых водорослей Macrocystis pyrifera в районе островов Чаннел — там, где и проводилось исследование (фото с сайта www.oceanbrite.com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36" y="500042"/>
            <a:ext cx="271464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00100" y="4857760"/>
            <a:ext cx="7286676" cy="150019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/>
              <a:t>АЛЬГОЛОГИЯ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43375" y="5072063"/>
            <a:ext cx="1193800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latin typeface="Cambria" pitchFamily="18" charset="0"/>
              </a:rPr>
              <a:t>Плесневые грибы</a:t>
            </a:r>
            <a:endParaRPr lang="ru-RU" sz="4800" dirty="0">
              <a:latin typeface="Cambr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1285860"/>
            <a:ext cx="4214842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>
                <a:latin typeface="Cambria" pitchFamily="18" charset="0"/>
              </a:rPr>
              <a:t>мукор</a:t>
            </a:r>
            <a:endParaRPr lang="ru-RU" sz="48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285860"/>
            <a:ext cx="4214842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>
                <a:latin typeface="Cambria" pitchFamily="18" charset="0"/>
              </a:rPr>
              <a:t>пеницилл</a:t>
            </a:r>
            <a:endParaRPr lang="ru-RU" sz="4800" dirty="0"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2000240"/>
            <a:ext cx="1905000" cy="20097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2000240"/>
            <a:ext cx="1905000" cy="20002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кругленный прямоугольник 12"/>
          <p:cNvSpPr/>
          <p:nvPr/>
        </p:nvSpPr>
        <p:spPr>
          <a:xfrm>
            <a:off x="2643174" y="4143380"/>
            <a:ext cx="4214842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Cambria" pitchFamily="18" charset="0"/>
              </a:rPr>
              <a:t>одноклеточный</a:t>
            </a:r>
            <a:endParaRPr lang="ru-RU" sz="36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43174" y="4857760"/>
            <a:ext cx="4214842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Cambria" pitchFamily="18" charset="0"/>
              </a:rPr>
              <a:t>многоклеточный</a:t>
            </a:r>
            <a:endParaRPr lang="ru-RU" sz="3600" dirty="0">
              <a:latin typeface="Cambria" pitchFamily="18" charset="0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48" y="3143248"/>
            <a:ext cx="713120" cy="7007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" name="Скругленный прямоугольник 16"/>
          <p:cNvSpPr/>
          <p:nvPr/>
        </p:nvSpPr>
        <p:spPr>
          <a:xfrm>
            <a:off x="2786050" y="5572140"/>
            <a:ext cx="3929090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ambria" pitchFamily="18" charset="0"/>
              </a:rPr>
              <a:t>Делают антибиотики</a:t>
            </a:r>
            <a:endParaRPr lang="ru-RU" sz="2800" dirty="0">
              <a:latin typeface="Cambria" pitchFamily="18" charset="0"/>
            </a:endParaRPr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6072206"/>
            <a:ext cx="571501" cy="5616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41 0 " pathEditMode="relative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048 -0.10497 " pathEditMode="relative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58 -0.00786 L 0.20105 -0.112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3" grpId="1" animBg="1"/>
      <p:bldP spid="14" grpId="0" animBg="1"/>
      <p:bldP spid="14" grpId="1" animBg="1"/>
      <p:bldP spid="17" grpId="0" animBg="1"/>
      <p:bldP spid="1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eas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1429520" cy="1791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sp>
        <p:nvSpPr>
          <p:cNvPr id="4" name="Блок-схема: узел 3"/>
          <p:cNvSpPr/>
          <p:nvPr/>
        </p:nvSpPr>
        <p:spPr>
          <a:xfrm>
            <a:off x="2214563" y="285729"/>
            <a:ext cx="4000511" cy="1143007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дрожжи</a:t>
            </a:r>
          </a:p>
        </p:txBody>
      </p:sp>
      <p:pic>
        <p:nvPicPr>
          <p:cNvPr id="1027" name="Picture 3" descr="Одноклеточный грибок Saccharomyces cerevisiae (пивоваренные дрожжи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500042"/>
            <a:ext cx="2000264" cy="162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2428868"/>
            <a:ext cx="6357982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Одноклеточный или многоклеточный?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3286124"/>
            <a:ext cx="6357982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Сколько видов?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4214818"/>
            <a:ext cx="6357982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Как размножается?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5143512"/>
            <a:ext cx="6429420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Чем питается?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5750" y="2500313"/>
            <a:ext cx="285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Одноклеточный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357688" y="3357563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FF00"/>
                </a:solidFill>
                <a:latin typeface="Calibri" pitchFamily="34" charset="0"/>
              </a:rPr>
              <a:t>500 видов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286250" y="4286250"/>
            <a:ext cx="2227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FFFF00"/>
                </a:solidFill>
                <a:latin typeface="Calibri" pitchFamily="34" charset="0"/>
              </a:rPr>
              <a:t>почкованием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29188" y="5214938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Calibri" pitchFamily="34" charset="0"/>
              </a:rPr>
              <a:t>сахаром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6000768"/>
            <a:ext cx="6429420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Где обитают?</a:t>
            </a:r>
            <a:endParaRPr lang="ru-RU" sz="28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86314" y="6072206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Calibri" pitchFamily="34" charset="0"/>
              </a:rPr>
              <a:t>в воде</a:t>
            </a:r>
            <a:endParaRPr lang="ru-RU" sz="2800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9286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latin typeface="Cambria" pitchFamily="18" charset="0"/>
              </a:rPr>
              <a:t>Проверите свои знания</a:t>
            </a:r>
            <a:endParaRPr lang="ru-RU" sz="4800" dirty="0">
              <a:latin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285860"/>
            <a:ext cx="8643998" cy="5357850"/>
          </a:xfrm>
          <a:prstGeom prst="roundRect">
            <a:avLst/>
          </a:prstGeom>
          <a:solidFill>
            <a:srgbClr val="004C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1)Грибы относятся к эукариотам.</a:t>
            </a:r>
          </a:p>
          <a:p>
            <a:r>
              <a:rPr lang="ru-RU" sz="4000" dirty="0" smtClean="0"/>
              <a:t>2)Тело гриба представлено мицелием.</a:t>
            </a:r>
          </a:p>
          <a:p>
            <a:r>
              <a:rPr lang="ru-RU" sz="4000" dirty="0" smtClean="0"/>
              <a:t>3) Дрожжи размножаются спорами.</a:t>
            </a:r>
          </a:p>
          <a:p>
            <a:r>
              <a:rPr lang="ru-RU" sz="4000" dirty="0" smtClean="0"/>
              <a:t>4) Грибы питаются готовыми органическими веществами.</a:t>
            </a:r>
          </a:p>
          <a:p>
            <a:r>
              <a:rPr lang="ru-RU" sz="4000" dirty="0" smtClean="0"/>
              <a:t>5) Грибница состоит из гифов.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28800" y="304800"/>
            <a:ext cx="5562600" cy="6096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Империя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524000"/>
            <a:ext cx="4191000" cy="69055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Доклеточные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24400" y="1524000"/>
            <a:ext cx="4038600" cy="6096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Клеточные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761452" y="1048548"/>
            <a:ext cx="539496" cy="42360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545800" y="1050000"/>
            <a:ext cx="533400" cy="41460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202645" y="2440769"/>
            <a:ext cx="461970" cy="954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20" y="2643182"/>
            <a:ext cx="2438400" cy="10668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Царство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Вирусы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4783800" y="2531400"/>
            <a:ext cx="685800" cy="426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573190" y="2428074"/>
            <a:ext cx="571504" cy="158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00400" y="2895600"/>
            <a:ext cx="2209800" cy="533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надцарство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85918" y="3786190"/>
            <a:ext cx="3352800" cy="76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Прокариоты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00694" y="3643314"/>
            <a:ext cx="3352800" cy="7620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/>
              <a:t>Эукариоты</a:t>
            </a:r>
            <a:endParaRPr lang="ru-RU" sz="3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2143110" y="4857758"/>
            <a:ext cx="609600" cy="381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57158" y="5286388"/>
            <a:ext cx="3000396" cy="10715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Бактерии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643702" y="2714620"/>
            <a:ext cx="2209800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надцарство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004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8638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 flipV="1">
            <a:off x="5000628" y="4429132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929586" y="4500570"/>
            <a:ext cx="571504" cy="35719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 flipV="1">
            <a:off x="6357950" y="4500570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3" name="Picture 1" descr="D:\Pictures\Анимашки\АНИМИРОВАННЫЕ ГИФЫ --- природные.files\nat1.files\p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86710" y="5500702"/>
            <a:ext cx="87153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D:\Pictures\Анимашки\АНИМИРОВАННЫЕ ГИФЫ --- природные.files\nat1.files\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5429250"/>
            <a:ext cx="828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 стрелкой 37"/>
          <p:cNvCxnSpPr/>
          <p:nvPr/>
        </p:nvCxnSpPr>
        <p:spPr>
          <a:xfrm rot="5400000">
            <a:off x="7679553" y="3536157"/>
            <a:ext cx="500860" cy="794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979861" y="3663949"/>
            <a:ext cx="471486" cy="1588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429000" y="5786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350 тыс.</a:t>
            </a:r>
          </a:p>
        </p:txBody>
      </p:sp>
      <p:pic>
        <p:nvPicPr>
          <p:cNvPr id="54" name="Рисунок 53" descr="rabbit40[1]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75" y="5429250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286380" y="5643563"/>
            <a:ext cx="12858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около </a:t>
            </a:r>
            <a:endParaRPr lang="ru-RU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3 милл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072329" y="6072188"/>
            <a:ext cx="13572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100 тыс.</a:t>
            </a:r>
          </a:p>
        </p:txBody>
      </p:sp>
      <p:pic>
        <p:nvPicPr>
          <p:cNvPr id="32" name="Рисунок 31" descr="rabbit40[1]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15338" y="5429264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" descr="D:\Pictures\Анимашки\АНИМИРОВАННЫЕ ГИФЫ --- природные.files\nat1.files\p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5572140"/>
            <a:ext cx="87153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7143768" y="5572140"/>
            <a:ext cx="12858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около </a:t>
            </a:r>
            <a:endParaRPr lang="ru-RU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3 милл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214942" y="5786454"/>
            <a:ext cx="13572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100 тыс.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37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928670"/>
            <a:ext cx="1285884" cy="1582626"/>
          </a:xfrm>
          <a:prstGeom prst="rect">
            <a:avLst/>
          </a:prstGeom>
          <a:noFill/>
        </p:spPr>
      </p:pic>
      <p:pic>
        <p:nvPicPr>
          <p:cNvPr id="3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4" y="1142984"/>
            <a:ext cx="937624" cy="1153998"/>
          </a:xfrm>
          <a:prstGeom prst="rect">
            <a:avLst/>
          </a:prstGeom>
          <a:noFill/>
        </p:spPr>
      </p:pic>
      <p:pic>
        <p:nvPicPr>
          <p:cNvPr id="4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3143248"/>
            <a:ext cx="1285884" cy="1582626"/>
          </a:xfrm>
          <a:prstGeom prst="rect">
            <a:avLst/>
          </a:prstGeom>
          <a:noFill/>
        </p:spPr>
      </p:pic>
      <p:pic>
        <p:nvPicPr>
          <p:cNvPr id="5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35625" y="785794"/>
            <a:ext cx="1451085" cy="1785950"/>
          </a:xfrm>
          <a:prstGeom prst="rect">
            <a:avLst/>
          </a:prstGeom>
          <a:noFill/>
        </p:spPr>
      </p:pic>
      <p:pic>
        <p:nvPicPr>
          <p:cNvPr id="6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3494942"/>
            <a:ext cx="1000132" cy="1230931"/>
          </a:xfrm>
          <a:prstGeom prst="rect">
            <a:avLst/>
          </a:prstGeom>
          <a:noFill/>
        </p:spPr>
      </p:pic>
      <p:pic>
        <p:nvPicPr>
          <p:cNvPr id="7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0892" y="4643446"/>
            <a:ext cx="1285884" cy="1582626"/>
          </a:xfrm>
          <a:prstGeom prst="rect">
            <a:avLst/>
          </a:prstGeom>
          <a:noFill/>
        </p:spPr>
      </p:pic>
      <p:pic>
        <p:nvPicPr>
          <p:cNvPr id="8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4408" y="4714884"/>
            <a:ext cx="1044781" cy="1285884"/>
          </a:xfrm>
          <a:prstGeom prst="rect">
            <a:avLst/>
          </a:prstGeom>
          <a:noFill/>
        </p:spPr>
      </p:pic>
      <p:pic>
        <p:nvPicPr>
          <p:cNvPr id="9" name="Picture 1" descr="D:\Pictures\Анимашки\АНИМИРОВАННЫЕ ГИФЫ --- природные.files\nat1.files\p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4357694"/>
            <a:ext cx="1285884" cy="1582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4857760"/>
            <a:ext cx="7286676" cy="150019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/>
              <a:t>БРИОЛОГИЯ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5" y="5072063"/>
            <a:ext cx="1193800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2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4953035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1000108"/>
            <a:ext cx="476253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4857760"/>
            <a:ext cx="7286676" cy="150019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/>
              <a:t>БОТАНИКА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5" y="5072063"/>
            <a:ext cx="1193800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21" descr="Заросли гигантских бурых водорослей Macrocystis pyrifera в районе островов Чаннел — там, где и проводилось исследование (фото с сайта www.oceanbrite.com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642938"/>
            <a:ext cx="2982913" cy="385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50" y="571500"/>
            <a:ext cx="2476500" cy="185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6188" y="3000375"/>
            <a:ext cx="2166937" cy="162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00813" y="571500"/>
            <a:ext cx="2368550" cy="177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72250" y="3000375"/>
            <a:ext cx="2286000" cy="1660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4857760"/>
            <a:ext cx="7286676" cy="150019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/>
              <a:t>БАКТЕРИОЛОГИЯ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5" y="5072063"/>
            <a:ext cx="1193800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6" name="Picture 2" descr="http://www.dw-world.de/image/0,,445682_1,00.jpg"/>
          <p:cNvPicPr>
            <a:picLocks noChangeAspect="1" noChangeArrowheads="1"/>
          </p:cNvPicPr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214282" y="285728"/>
            <a:ext cx="3214710" cy="238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http://www.primer.ru/std/gallery_std2/images/salmonella_sem42000.JPG"/>
          <p:cNvPicPr>
            <a:picLocks noChangeAspect="1" noChangeArrowheads="1"/>
          </p:cNvPicPr>
          <p:nvPr/>
        </p:nvPicPr>
        <p:blipFill>
          <a:blip r:embed="rId5" r:link="rId6" cstate="email"/>
          <a:srcRect/>
          <a:stretch>
            <a:fillRect/>
          </a:stretch>
        </p:blipFill>
        <p:spPr bwMode="auto">
          <a:xfrm>
            <a:off x="1000100" y="2285992"/>
            <a:ext cx="2897873" cy="2314766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388" name="Picture 4" descr="бактер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57752" y="357166"/>
            <a:ext cx="3455998" cy="4061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4357694"/>
            <a:ext cx="7286676" cy="2214578"/>
          </a:xfrm>
          <a:prstGeom prst="roundRect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/>
              <a:t>МИКОЛОГИЯ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5" y="5072063"/>
            <a:ext cx="1193800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57166"/>
            <a:ext cx="3857652" cy="3082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285728"/>
            <a:ext cx="3786214" cy="297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Клетки дрожжей Saccharomyces (фото с сайта www-micro.msb.le.ac.uk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8992" y="2143116"/>
            <a:ext cx="2500330" cy="2125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Арка 9"/>
          <p:cNvSpPr/>
          <p:nvPr/>
        </p:nvSpPr>
        <p:spPr>
          <a:xfrm>
            <a:off x="2500298" y="4714884"/>
            <a:ext cx="2071702" cy="1000132"/>
          </a:xfrm>
          <a:prstGeom prst="blockArc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 extrusionH="222250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313" name="Picture 1" descr="D:\Pictures\Анимашки\АНИМИРОВАННЫЕ ГИФЫ --- природные.files\nat1.files\p1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13" y="5643563"/>
            <a:ext cx="663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28800" y="304800"/>
            <a:ext cx="5562600" cy="6096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Империя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524000"/>
            <a:ext cx="4191000" cy="69055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Доклеточные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24400" y="1524000"/>
            <a:ext cx="4038600" cy="6096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Клеточные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761452" y="1048548"/>
            <a:ext cx="539496" cy="42360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545800" y="1050000"/>
            <a:ext cx="533400" cy="41460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202645" y="2440769"/>
            <a:ext cx="461970" cy="954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20" y="2643182"/>
            <a:ext cx="2438400" cy="10668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Царство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Вирусы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4783800" y="2531400"/>
            <a:ext cx="685800" cy="426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573190" y="2428074"/>
            <a:ext cx="571504" cy="158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00400" y="2895600"/>
            <a:ext cx="2209800" cy="533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надцарство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85918" y="3786190"/>
            <a:ext cx="3352800" cy="76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Прокариоты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00694" y="3643314"/>
            <a:ext cx="3352800" cy="7620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/>
              <a:t>Эукариоты</a:t>
            </a:r>
            <a:endParaRPr lang="ru-RU" sz="3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2143110" y="4857758"/>
            <a:ext cx="609600" cy="381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57158" y="5286388"/>
            <a:ext cx="3000396" cy="10715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Бактерии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643702" y="2714620"/>
            <a:ext cx="2209800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надцарство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004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8638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царство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 flipV="1">
            <a:off x="5000628" y="4429132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929586" y="4500570"/>
            <a:ext cx="571504" cy="35719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 flipV="1">
            <a:off x="6357950" y="4500570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3" name="Picture 1" descr="D:\Pictures\Анимашки\АНИМИРОВАННЫЕ ГИФЫ --- природные.files\nat1.files\p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25" y="5500688"/>
            <a:ext cx="87153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D:\Pictures\Анимашки\АНИМИРОВАННЫЕ ГИФЫ --- природные.files\nat1.files\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5429250"/>
            <a:ext cx="828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 стрелкой 37"/>
          <p:cNvCxnSpPr/>
          <p:nvPr/>
        </p:nvCxnSpPr>
        <p:spPr>
          <a:xfrm rot="5400000">
            <a:off x="7679553" y="3536157"/>
            <a:ext cx="500860" cy="794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979861" y="3663949"/>
            <a:ext cx="471486" cy="1588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429000" y="5786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350 тыс.</a:t>
            </a:r>
          </a:p>
        </p:txBody>
      </p:sp>
      <p:pic>
        <p:nvPicPr>
          <p:cNvPr id="54" name="Рисунок 53" descr="rabbit40[1]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75" y="5429250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286380" y="5643563"/>
            <a:ext cx="12858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около </a:t>
            </a:r>
            <a:endParaRPr lang="ru-RU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3 милл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072313" y="6072188"/>
            <a:ext cx="1357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100 тыс.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7336" y="2967335"/>
            <a:ext cx="473643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Виды грибов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85720" y="214290"/>
            <a:ext cx="2223491" cy="2319053"/>
            <a:chOff x="285720" y="214290"/>
            <a:chExt cx="2223491" cy="2319053"/>
          </a:xfrm>
        </p:grpSpPr>
        <p:pic>
          <p:nvPicPr>
            <p:cNvPr id="4" name="Picture 7" descr="b5g0484i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5720" y="214290"/>
              <a:ext cx="2223491" cy="21431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285720" y="2071678"/>
              <a:ext cx="221457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ш</a:t>
              </a:r>
              <a:r>
                <a:rPr lang="ru-RU" sz="2400" dirty="0" smtClean="0"/>
                <a:t>ампиньон</a:t>
              </a:r>
              <a:endParaRPr lang="ru-RU" sz="24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786050" y="214290"/>
            <a:ext cx="2362199" cy="2390491"/>
            <a:chOff x="2786050" y="214290"/>
            <a:chExt cx="2362199" cy="2390491"/>
          </a:xfrm>
        </p:grpSpPr>
        <p:pic>
          <p:nvPicPr>
            <p:cNvPr id="5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786050" y="214290"/>
              <a:ext cx="2362199" cy="22145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2786050" y="2143116"/>
              <a:ext cx="235745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трюфель</a:t>
              </a:r>
              <a:endParaRPr lang="ru-RU" sz="24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500694" y="214290"/>
            <a:ext cx="2571768" cy="2390491"/>
            <a:chOff x="5500694" y="214290"/>
            <a:chExt cx="2571768" cy="2390491"/>
          </a:xfrm>
        </p:grpSpPr>
        <p:pic>
          <p:nvPicPr>
            <p:cNvPr id="6" name="Picture 5" descr="img06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500694" y="214290"/>
              <a:ext cx="2531135" cy="22145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5500694" y="2143116"/>
              <a:ext cx="257176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гнездовник</a:t>
              </a:r>
              <a:endParaRPr lang="ru-RU" sz="24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358082" y="214291"/>
            <a:ext cx="1571636" cy="4319316"/>
            <a:chOff x="7358082" y="214291"/>
            <a:chExt cx="1571636" cy="4319316"/>
          </a:xfrm>
        </p:grpSpPr>
        <p:pic>
          <p:nvPicPr>
            <p:cNvPr id="10242" name="Picture 2" descr="G:\грибы\Результат поиска Google для http--agra_com_ua-img-01308_jpg.files\040.files\01301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286776" y="214291"/>
              <a:ext cx="590078" cy="38576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44" name="Picture 4" descr="F:\грибы\Результат поиска Google для http--agra_com_ua-img-01308_jpg.files\040.files\01302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358082" y="2714620"/>
              <a:ext cx="1076324" cy="1676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7358082" y="4071942"/>
              <a:ext cx="1571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спорынья</a:t>
              </a:r>
              <a:endParaRPr lang="ru-RU" sz="24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85720" y="2714620"/>
            <a:ext cx="1928826" cy="1676111"/>
            <a:chOff x="285720" y="2714620"/>
            <a:chExt cx="1928826" cy="1676111"/>
          </a:xfrm>
        </p:grpSpPr>
        <p:pic>
          <p:nvPicPr>
            <p:cNvPr id="3" name="Picture 2" descr="F:\грибы\Результат поиска Google для http--nauka_relis_ru-47-0507-SHIITAK7_jpg.files\47507081.files\SHIITAK7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5720" y="2714620"/>
              <a:ext cx="1905000" cy="14287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285720" y="3929066"/>
              <a:ext cx="192882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плесневые</a:t>
              </a:r>
              <a:endParaRPr lang="ru-RU" sz="24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857488" y="4000504"/>
            <a:ext cx="2928958" cy="2533367"/>
            <a:chOff x="2857488" y="4000504"/>
            <a:chExt cx="2928958" cy="2533367"/>
          </a:xfrm>
        </p:grpSpPr>
        <p:pic>
          <p:nvPicPr>
            <p:cNvPr id="8203" name="Picture 11" descr="pi_18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857488" y="4000504"/>
              <a:ext cx="2920322" cy="22145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2857488" y="6072206"/>
              <a:ext cx="292895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рогатик</a:t>
              </a:r>
              <a:endParaRPr lang="ru-RU" sz="24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85720" y="4643446"/>
            <a:ext cx="1928826" cy="1818987"/>
            <a:chOff x="285720" y="4643446"/>
            <a:chExt cx="1928826" cy="1818987"/>
          </a:xfrm>
        </p:grpSpPr>
        <p:pic>
          <p:nvPicPr>
            <p:cNvPr id="8204" name="Picture 12" descr="Клетки дрожжей Saccharomyces (фото с сайта www-micro.msb.le.ac.uk)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285720" y="4643446"/>
              <a:ext cx="1928826" cy="15382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85720" y="6000768"/>
              <a:ext cx="192882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дрожжи</a:t>
              </a:r>
              <a:endParaRPr lang="ru-RU" sz="24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429388" y="4643446"/>
            <a:ext cx="2357454" cy="1961863"/>
            <a:chOff x="6429388" y="4643446"/>
            <a:chExt cx="2357454" cy="1961863"/>
          </a:xfrm>
        </p:grpSpPr>
        <p:pic>
          <p:nvPicPr>
            <p:cNvPr id="8206" name="Picture 14" descr="G:\грибы\Грибы\Результат поиска Google для http--redbooknvrsk_narod_ru-torgachkin-dscn9182rb_jpg.files\MUSHROOMS1.files\torgachkin-dscn9389r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429388" y="4643446"/>
              <a:ext cx="2357454" cy="18859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429388" y="6143644"/>
              <a:ext cx="235745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err="1" smtClean="0"/>
                <a:t>звездовник</a:t>
              </a:r>
              <a:endParaRPr 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72560" cy="121444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Cambria" pitchFamily="18" charset="0"/>
              </a:rPr>
              <a:t>Признаки грибов, сближающие 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Cambria" pitchFamily="18" charset="0"/>
              </a:rPr>
              <a:t>с </a:t>
            </a:r>
            <a:r>
              <a:rPr lang="ru-RU" sz="4000" dirty="0" smtClean="0">
                <a:latin typeface="Cambria" pitchFamily="18" charset="0"/>
              </a:rPr>
              <a:t>животными</a:t>
            </a:r>
            <a:endParaRPr lang="ru-RU" sz="4000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00174"/>
            <a:ext cx="8643998" cy="10715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 1) Гетеротрофы.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428868"/>
            <a:ext cx="8643998" cy="10715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2) Не имеют хлорофилла.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429000"/>
            <a:ext cx="8643998" cy="10715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3)  В клеточной стенке – </a:t>
            </a:r>
            <a:r>
              <a:rPr lang="ru-RU" sz="3600" dirty="0">
                <a:ln>
                  <a:solidFill>
                    <a:srgbClr val="FFFF00"/>
                  </a:solidFill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хитин</a:t>
            </a:r>
            <a:r>
              <a:rPr lang="ru-RU" sz="3600" dirty="0">
                <a:ln>
                  <a:solidFill>
                    <a:srgbClr val="FFFF00"/>
                  </a:solidFill>
                </a:ln>
                <a:latin typeface="Cambria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500570"/>
            <a:ext cx="8643998" cy="10715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4) Запасной углевод – </a:t>
            </a:r>
            <a:r>
              <a:rPr lang="ru-RU" sz="3600" dirty="0">
                <a:ln>
                  <a:solidFill>
                    <a:srgbClr val="FFFF00"/>
                  </a:solidFill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гликоген</a:t>
            </a:r>
            <a:r>
              <a:rPr lang="ru-RU" sz="3600" dirty="0">
                <a:ln>
                  <a:solidFill>
                    <a:srgbClr val="FFFF00"/>
                  </a:solidFill>
                </a:ln>
                <a:latin typeface="Cambri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500702"/>
            <a:ext cx="8643998" cy="10715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ambria" pitchFamily="18" charset="0"/>
              </a:rPr>
              <a:t>5)  Образуют </a:t>
            </a:r>
            <a:r>
              <a:rPr lang="ru-RU" sz="3600" dirty="0">
                <a:ln>
                  <a:solidFill>
                    <a:srgbClr val="FFFF00"/>
                  </a:solidFill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мочевину</a:t>
            </a:r>
            <a:r>
              <a:rPr lang="ru-RU" sz="3600" dirty="0">
                <a:latin typeface="Cambria" pitchFamily="18" charset="0"/>
              </a:rPr>
              <a:t>.</a:t>
            </a:r>
          </a:p>
        </p:txBody>
      </p:sp>
      <p:pic>
        <p:nvPicPr>
          <p:cNvPr id="9230" name="Picture 1" descr="D:\Pictures\Анимашки\АНИМИРОВАННЫЕ ГИФЫ --- природные.files\nat1.files\p18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00" y="5622925"/>
            <a:ext cx="642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349</Words>
  <Application>Microsoft Office PowerPoint</Application>
  <PresentationFormat>Экран (4:3)</PresentationFormat>
  <Paragraphs>201</Paragraphs>
  <Slides>24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Формы плодовых тел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Karateeva</cp:lastModifiedBy>
  <cp:revision>154</cp:revision>
  <dcterms:modified xsi:type="dcterms:W3CDTF">2010-01-08T14:20:16Z</dcterms:modified>
</cp:coreProperties>
</file>