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811" r:id="rId2"/>
  </p:sldMasterIdLst>
  <p:notesMasterIdLst>
    <p:notesMasterId r:id="rId21"/>
  </p:notesMasterIdLst>
  <p:sldIdLst>
    <p:sldId id="256" r:id="rId3"/>
    <p:sldId id="277" r:id="rId4"/>
    <p:sldId id="257" r:id="rId5"/>
    <p:sldId id="281" r:id="rId6"/>
    <p:sldId id="258" r:id="rId7"/>
    <p:sldId id="261" r:id="rId8"/>
    <p:sldId id="262" r:id="rId9"/>
    <p:sldId id="263" r:id="rId10"/>
    <p:sldId id="264" r:id="rId11"/>
    <p:sldId id="265" r:id="rId12"/>
    <p:sldId id="282" r:id="rId13"/>
    <p:sldId id="266" r:id="rId14"/>
    <p:sldId id="267" r:id="rId15"/>
    <p:sldId id="268" r:id="rId16"/>
    <p:sldId id="269" r:id="rId17"/>
    <p:sldId id="259" r:id="rId18"/>
    <p:sldId id="271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E7C4F-7F1B-4E5C-A557-76950E538FFD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E2823-43D9-4C3B-8818-3767A4F9F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lumMod val="75000"/>
              </a:schemeClr>
            </a:gs>
            <a:gs pos="100000">
              <a:schemeClr val="accent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0"/>
            <a:ext cx="9144000" cy="6902450"/>
            <a:chOff x="0" y="0"/>
            <a:chExt cx="5760" cy="4348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0" y="0"/>
              <a:ext cx="5760" cy="1869"/>
              <a:chOff x="0" y="0"/>
              <a:chExt cx="5760" cy="1869"/>
            </a:xfrm>
          </p:grpSpPr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0" y="0"/>
                <a:ext cx="5760" cy="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0" y="619"/>
                <a:ext cx="5760" cy="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0" y="1244"/>
                <a:ext cx="5760" cy="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1866"/>
              <a:ext cx="5760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2485"/>
              <a:ext cx="5760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3102"/>
              <a:ext cx="5760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3723"/>
              <a:ext cx="5760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ransition>
    <p:strips dir="r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lumMod val="75000"/>
              </a:schemeClr>
            </a:gs>
            <a:gs pos="100000">
              <a:schemeClr val="accent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zidraltd.lv/public/userimages/musa.jpg" TargetMode="External"/><Relationship Id="rId3" Type="http://schemas.openxmlformats.org/officeDocument/2006/relationships/hyperlink" Target="http://zooex.baikal.ru/dragonfly/dragonfly.htm" TargetMode="External"/><Relationship Id="rId7" Type="http://schemas.openxmlformats.org/officeDocument/2006/relationships/hyperlink" Target="http://pestcontrol.ru/images/Novosti/komar.jpg" TargetMode="External"/><Relationship Id="rId2" Type="http://schemas.openxmlformats.org/officeDocument/2006/relationships/hyperlink" Target="http://7amoodgh.wordpress.com/2009/10/04/the-thing-i-am-most-afraid-of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zveri911.ru/juk_bombardir.php" TargetMode="External"/><Relationship Id="rId11" Type="http://schemas.openxmlformats.org/officeDocument/2006/relationships/hyperlink" Target="http://loriss.ucoz.ru/" TargetMode="External"/><Relationship Id="rId5" Type="http://schemas.openxmlformats.org/officeDocument/2006/relationships/hyperlink" Target="http://biology.ru/course/content/chapter10/section2/paragraph6/images/10020601.gif" TargetMode="External"/><Relationship Id="rId10" Type="http://schemas.openxmlformats.org/officeDocument/2006/relationships/hyperlink" Target="mailto:l.karateeva@mail.ru" TargetMode="External"/><Relationship Id="rId4" Type="http://schemas.openxmlformats.org/officeDocument/2006/relationships/hyperlink" Target="http://biodidac.bio.uottawa.ca/thumbnails/filedet.htm?File_name=BLAT002C&amp;File_type=GIF" TargetMode="External"/><Relationship Id="rId9" Type="http://schemas.openxmlformats.org/officeDocument/2006/relationships/hyperlink" Target="http://www.medovik.info/news/image/8.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242889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Тема: </a:t>
            </a:r>
            <a:b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8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«Класс Насекомые»</a:t>
            </a:r>
            <a:endParaRPr lang="ru-RU" sz="8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00364" y="6286520"/>
            <a:ext cx="2895600" cy="365125"/>
          </a:xfrm>
        </p:spPr>
        <p:txBody>
          <a:bodyPr/>
          <a:lstStyle/>
          <a:p>
            <a:r>
              <a:rPr lang="ru-RU" dirty="0" smtClean="0"/>
              <a:t>Каратеева-Козловская </a:t>
            </a:r>
          </a:p>
          <a:p>
            <a:r>
              <a:rPr lang="ru-RU" dirty="0" smtClean="0"/>
              <a:t>Лариса </a:t>
            </a:r>
            <a:r>
              <a:rPr lang="ru-RU" dirty="0" smtClean="0"/>
              <a:t>Николаевна, учитель биологии</a:t>
            </a:r>
          </a:p>
          <a:p>
            <a:r>
              <a:rPr lang="ru-RU" dirty="0" smtClean="0"/>
              <a:t>МОУ «Волоколамская СОШ №2»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Кровеносная  система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1214422"/>
            <a:ext cx="3786214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замкнутая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571736" y="4286256"/>
            <a:ext cx="3929090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гемолимфа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57752" y="1214422"/>
            <a:ext cx="3714776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незамкнутая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3143248"/>
            <a:ext cx="8072494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Сердце выглядит как… 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7752" y="5286388"/>
            <a:ext cx="4000528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переносит …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5286388"/>
            <a:ext cx="4500594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не переносит …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Выделительная  система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28860" y="1142984"/>
            <a:ext cx="4214842" cy="50006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Страница 128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28596" y="2500306"/>
            <a:ext cx="8215370" cy="192882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err="1" smtClean="0">
                <a:ln w="50800"/>
                <a:solidFill>
                  <a:schemeClr val="accent1">
                    <a:lumMod val="50000"/>
                  </a:schemeClr>
                </a:solidFill>
              </a:rPr>
              <a:t>Мальпигиевы</a:t>
            </a:r>
            <a:r>
              <a:rPr lang="ru-RU" sz="4000" b="1" dirty="0" smtClean="0">
                <a:ln w="50800"/>
                <a:solidFill>
                  <a:schemeClr val="accent1">
                    <a:lumMod val="50000"/>
                  </a:schemeClr>
                </a:solidFill>
              </a:rPr>
              <a:t> сосуды</a:t>
            </a: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это - 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8596" y="1714488"/>
            <a:ext cx="8215370" cy="50006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Продолжите предложения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314324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слепозамкнутых</a:t>
            </a: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с одной стороны трубочек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43702" y="2571744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пучок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6" y="4714884"/>
            <a:ext cx="8143932" cy="150019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Мальпигиевы</a:t>
            </a: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сосуды имеются у таракана и у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306" y="542926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…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5429264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accent1">
                    <a:lumMod val="50000"/>
                  </a:schemeClr>
                </a:solidFill>
              </a:rPr>
              <a:t>паукообразных</a:t>
            </a:r>
            <a:endParaRPr lang="ru-RU" sz="4000" b="1" dirty="0">
              <a:ln w="50800"/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26501"/>
          <a:stretch>
            <a:fillRect/>
          </a:stretch>
        </p:blipFill>
        <p:spPr bwMode="auto">
          <a:xfrm>
            <a:off x="7369374" y="5143512"/>
            <a:ext cx="1274591" cy="110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571472" y="2786058"/>
            <a:ext cx="8072494" cy="257176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Нервная   система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57686" y="1357298"/>
            <a:ext cx="3929090" cy="114300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Окологлоточное нервное кольцо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3174" y="5500702"/>
            <a:ext cx="3929090" cy="107157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Брюшная нервная цепочка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1357298"/>
            <a:ext cx="3143272" cy="114300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Головной </a:t>
            </a:r>
          </a:p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мозг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857496"/>
            <a:ext cx="6481558" cy="2343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714612" y="2928934"/>
            <a:ext cx="3929090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4500570"/>
            <a:ext cx="5357850" cy="7143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3786190"/>
            <a:ext cx="990608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 rot="20651885">
            <a:off x="5403079" y="4298411"/>
            <a:ext cx="1208027" cy="500066"/>
          </a:xfrm>
          <a:prstGeom prst="roundRect">
            <a:avLst>
              <a:gd name="adj" fmla="val 324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43174" y="4357694"/>
            <a:ext cx="990608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4357694"/>
            <a:ext cx="990608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3643306" y="4929198"/>
            <a:ext cx="1428760" cy="1588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500298" y="2071678"/>
            <a:ext cx="2428892" cy="1928826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2214546" y="2438392"/>
            <a:ext cx="1438284" cy="847732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Органы зрения таракана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72066" y="2071678"/>
            <a:ext cx="3571900" cy="142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 сложных глаза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72066" y="4071942"/>
            <a:ext cx="3643338" cy="142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 простых глазка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4569429" cy="3429024"/>
          </a:xfrm>
          <a:prstGeom prst="roundRect">
            <a:avLst>
              <a:gd name="adj" fmla="val 10697"/>
            </a:avLst>
          </a:prstGeom>
          <a:ln>
            <a:solidFill>
              <a:schemeClr val="tx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92882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Органы размножения таракана</a:t>
            </a:r>
            <a:endParaRPr lang="ru-RU" sz="6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1538" y="2714620"/>
            <a:ext cx="2286016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самки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00694" y="2643182"/>
            <a:ext cx="2286016" cy="85725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самца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3857628"/>
            <a:ext cx="3286148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яичники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4714884"/>
            <a:ext cx="314327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яйцевод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2000" y="3786190"/>
            <a:ext cx="4286280" cy="5715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семенника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2000" y="4714884"/>
            <a:ext cx="4357718" cy="5715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семяпровода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0034" y="5429264"/>
            <a:ext cx="2928958" cy="107157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отека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92882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Развитие с </a:t>
            </a:r>
            <a:r>
              <a:rPr lang="ru-RU" sz="6000" b="1" dirty="0" smtClean="0">
                <a:ln w="28575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неполным </a:t>
            </a:r>
            <a:r>
              <a:rPr lang="ru-RU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превращением</a:t>
            </a:r>
            <a:endParaRPr lang="ru-RU" sz="6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4612" y="2500306"/>
            <a:ext cx="3286148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яйцо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86050" y="3500438"/>
            <a:ext cx="314327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личинка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4500570"/>
            <a:ext cx="314327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имаго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2" name="Содержимое 3" descr="стрекоза1.bmp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 l="4762" t="3603" r="4762" b="2714"/>
          <a:stretch>
            <a:fillRect/>
          </a:stretch>
        </p:blipFill>
        <p:spPr>
          <a:xfrm>
            <a:off x="571472" y="2786058"/>
            <a:ext cx="1357322" cy="18573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Содержимое 10" descr="богмол 1.bmp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>
            <a:off x="3784135" y="5002683"/>
            <a:ext cx="1432854" cy="200026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Содержимое 5" descr="Безымянный1.bmp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429388" y="4286256"/>
            <a:ext cx="1928826" cy="1446619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Содержимое 9" descr="аранча пустынная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2357430"/>
            <a:ext cx="2285996" cy="150113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29388" y="4714884"/>
            <a:ext cx="1785950" cy="42862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муха</a:t>
            </a:r>
            <a:endParaRPr lang="ru-RU" sz="2400" b="1" dirty="0"/>
          </a:p>
        </p:txBody>
      </p:sp>
      <p:pic>
        <p:nvPicPr>
          <p:cNvPr id="14" name="Содержимое 13" descr="развитие майского жука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85728"/>
            <a:ext cx="7643866" cy="633032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85786" y="2500306"/>
            <a:ext cx="1857388" cy="85725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Майский жук</a:t>
            </a:r>
            <a:endParaRPr lang="ru-RU" sz="2800" b="1" dirty="0"/>
          </a:p>
        </p:txBody>
      </p:sp>
      <p:sp>
        <p:nvSpPr>
          <p:cNvPr id="6" name="Овал 5"/>
          <p:cNvSpPr/>
          <p:nvPr/>
        </p:nvSpPr>
        <p:spPr>
          <a:xfrm>
            <a:off x="2357422" y="857232"/>
            <a:ext cx="285752" cy="57150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57356" y="5572140"/>
            <a:ext cx="1428760" cy="85725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Кладка яиц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868" y="3643314"/>
            <a:ext cx="1857388" cy="642942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Личинка 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7686" y="5857892"/>
            <a:ext cx="1857388" cy="642942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Куколка </a:t>
            </a:r>
            <a:endParaRPr lang="ru-RU" sz="28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92882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Развитие с </a:t>
            </a:r>
            <a:r>
              <a:rPr lang="ru-RU" sz="6000" b="1" dirty="0" smtClean="0">
                <a:ln w="3810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полным</a:t>
            </a: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превращением</a:t>
            </a:r>
            <a:endParaRPr lang="ru-RU" sz="6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4612" y="2285992"/>
            <a:ext cx="3286148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яйцо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86050" y="3000372"/>
            <a:ext cx="314327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личинка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3786190"/>
            <a:ext cx="314327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куколка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050" y="4500570"/>
            <a:ext cx="3143272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имаго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5" name="Содержимое 14" descr="Муха-осовидка.bmp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428596" y="4500570"/>
            <a:ext cx="2118249" cy="164307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Содержимое 7" descr="голубянка Икар.bmp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8596" y="2214554"/>
            <a:ext cx="2112646" cy="193570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Содержимое 13" descr="pchela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2357430"/>
            <a:ext cx="2105025" cy="149542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Содержимое 15" descr="koma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5214950"/>
            <a:ext cx="2010847" cy="135732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Содержимое 18" descr="murave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4000504"/>
            <a:ext cx="2152650" cy="140017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Источники информации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2543180"/>
          </a:xfrm>
        </p:spPr>
        <p:txBody>
          <a:bodyPr>
            <a:normAutofit/>
          </a:bodyPr>
          <a:lstStyle/>
          <a:p>
            <a:r>
              <a:rPr lang="en-US" sz="1400" dirty="0" smtClean="0">
                <a:hlinkClick r:id="rId2"/>
              </a:rPr>
              <a:t>http://7amoodgh.wordpress.com/2009/10/04/the-thing-i-am-most-afraid-of/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http://zooex.baikal.ru/dragonfly/dragonfly.htm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http://biodidac.bio.uottawa.ca/thumbnails/filedet.htm?File_name=BLAT002C&amp;File_type=GIF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http://biology.ru/course/content/chapter10/section2/paragraph6/images/10020601.gif</a:t>
            </a:r>
            <a:endParaRPr lang="ru-RU" sz="1400" dirty="0" smtClean="0"/>
          </a:p>
          <a:p>
            <a:r>
              <a:rPr lang="en-US" sz="1400" dirty="0" smtClean="0"/>
              <a:t>eseo.ru/category/master-class</a:t>
            </a:r>
            <a:r>
              <a:rPr lang="ru-RU" sz="1400" dirty="0" smtClean="0"/>
              <a:t>  (картинка паука)</a:t>
            </a:r>
          </a:p>
          <a:p>
            <a:r>
              <a:rPr lang="en-US" sz="1400" dirty="0" smtClean="0">
                <a:hlinkClick r:id="rId6"/>
              </a:rPr>
              <a:t>http://zveri911.ru/juk_bombardir.php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http://pestcontrol.ru/images/Novosti/komar.jpg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http://www.dzidraltd.lv/public/userimages/musa.jpg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http://www.medovik.info/news/image/8.1.jpg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7158" y="5429264"/>
            <a:ext cx="8229600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Контакты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noProof="0" dirty="0" smtClean="0">
                <a:latin typeface="+mj-lt"/>
                <a:ea typeface="+mj-ea"/>
                <a:cs typeface="+mj-cs"/>
                <a:hlinkClick r:id="rId10"/>
              </a:rPr>
              <a:t>l.karateeva@mail.ru</a:t>
            </a:r>
            <a:endParaRPr lang="en-US" sz="2400" noProof="0" dirty="0" smtClean="0"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400" noProof="0" dirty="0" smtClean="0">
                <a:latin typeface="+mj-lt"/>
                <a:ea typeface="+mj-ea"/>
                <a:cs typeface="+mj-cs"/>
              </a:rPr>
              <a:t>Сайт </a:t>
            </a:r>
            <a:r>
              <a:rPr lang="en-US" sz="2400" dirty="0" smtClean="0">
                <a:latin typeface="+mj-lt"/>
                <a:ea typeface="+mj-ea"/>
                <a:cs typeface="+mj-cs"/>
                <a:hlinkClick r:id="rId11"/>
              </a:rPr>
              <a:t>http://loriss.ucoz.ru/</a:t>
            </a:r>
            <a:endParaRPr lang="ru-RU" sz="2400" dirty="0" smtClean="0"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28596" y="3214686"/>
            <a:ext cx="7929618" cy="2071702"/>
          </a:xfrm>
        </p:spPr>
        <p:txBody>
          <a:bodyPr/>
          <a:lstStyle/>
          <a:p>
            <a:r>
              <a:rPr lang="ru-RU" sz="2800" dirty="0" smtClean="0"/>
              <a:t>Автор: Каратеева-Козловская </a:t>
            </a:r>
            <a:endParaRPr lang="ru-RU" sz="2800" dirty="0" smtClean="0"/>
          </a:p>
          <a:p>
            <a:r>
              <a:rPr lang="ru-RU" sz="2800" dirty="0" smtClean="0"/>
              <a:t>Лариса </a:t>
            </a:r>
            <a:r>
              <a:rPr lang="ru-RU" sz="2800" dirty="0" smtClean="0"/>
              <a:t>Николаевна, </a:t>
            </a:r>
          </a:p>
          <a:p>
            <a:r>
              <a:rPr lang="ru-RU" sz="2800" dirty="0" smtClean="0"/>
              <a:t>учитель биологии</a:t>
            </a:r>
          </a:p>
          <a:p>
            <a:r>
              <a:rPr lang="ru-RU" sz="2800" dirty="0" smtClean="0"/>
              <a:t>МОУ «Волоколамская СОШ №2»</a:t>
            </a:r>
          </a:p>
          <a:p>
            <a:r>
              <a:rPr lang="ru-RU" sz="2800" dirty="0" smtClean="0"/>
              <a:t>г</a:t>
            </a:r>
            <a:r>
              <a:rPr lang="ru-RU" sz="2800" dirty="0" smtClean="0"/>
              <a:t>. Волоколамск</a:t>
            </a:r>
            <a:endParaRPr lang="ru-RU" sz="28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14282" y="3000372"/>
            <a:ext cx="1714512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Голова</a:t>
            </a:r>
            <a:endParaRPr lang="ru-RU" sz="3200" b="1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571612"/>
            <a:ext cx="3714776" cy="4346439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Отделы тела насекомого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>
            <a:off x="1857356" y="3571876"/>
            <a:ext cx="1214446" cy="6445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3317073" y="4969679"/>
            <a:ext cx="1571636" cy="619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429256" y="3000372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3714744" y="5786454"/>
            <a:ext cx="1928826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Грудь  </a:t>
            </a:r>
            <a:endParaRPr lang="ru-RU" sz="32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72264" y="2428868"/>
            <a:ext cx="1857388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Брюшко </a:t>
            </a:r>
            <a:endParaRPr lang="ru-RU" sz="3200" b="1" dirty="0"/>
          </a:p>
        </p:txBody>
      </p:sp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000372"/>
            <a:ext cx="567731" cy="5579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86454"/>
            <a:ext cx="567731" cy="5579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2500306"/>
            <a:ext cx="567731" cy="5579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Отделы тела насекомого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000240"/>
            <a:ext cx="3000396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голова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43240" y="3071810"/>
            <a:ext cx="3000396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грудь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72132" y="2000240"/>
            <a:ext cx="3000396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брюшко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3786182" y="2285992"/>
            <a:ext cx="1571636" cy="1588"/>
          </a:xfrm>
          <a:prstGeom prst="straightConnector1">
            <a:avLst/>
          </a:prstGeom>
          <a:ln w="7302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2357422" y="1500174"/>
            <a:ext cx="785818" cy="357190"/>
          </a:xfrm>
          <a:prstGeom prst="straightConnector1">
            <a:avLst/>
          </a:prstGeom>
          <a:ln w="7302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357950" y="1500174"/>
            <a:ext cx="714380" cy="428628"/>
          </a:xfrm>
          <a:prstGeom prst="straightConnector1">
            <a:avLst/>
          </a:prstGeom>
          <a:ln w="7302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1142976" y="5643578"/>
            <a:ext cx="2643206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крылья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286380" y="5643578"/>
            <a:ext cx="2643206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ноги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1508" name="Picture 4" descr="7. Пчелы: все мы слышали выражение &quot;трудолюбивый, как пчела&quot;. А слышал ли кто-нибудь выражение &quot;опасный, как пчела&quot;? Нет? А ведь кроме обычных медоносных пчел есть пчелы-убийцы, обитающие в Южной, Центральной и Северной Америке."/>
          <p:cNvPicPr>
            <a:picLocks noChangeAspect="1" noChangeArrowheads="1"/>
          </p:cNvPicPr>
          <p:nvPr/>
        </p:nvPicPr>
        <p:blipFill>
          <a:blip r:embed="rId2" cstate="print"/>
          <a:srcRect l="5921" b="10525"/>
          <a:stretch>
            <a:fillRect/>
          </a:stretch>
        </p:blipFill>
        <p:spPr bwMode="auto">
          <a:xfrm>
            <a:off x="214282" y="4143380"/>
            <a:ext cx="290441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До чего совершенна природа!"/>
          <p:cNvPicPr>
            <a:picLocks noChangeAspect="1" noChangeArrowheads="1"/>
          </p:cNvPicPr>
          <p:nvPr/>
        </p:nvPicPr>
        <p:blipFill>
          <a:blip r:embed="rId3" cstate="print"/>
          <a:srcRect l="7273" t="10026" r="20000" b="13505"/>
          <a:stretch>
            <a:fillRect/>
          </a:stretch>
        </p:blipFill>
        <p:spPr bwMode="auto">
          <a:xfrm flipH="1">
            <a:off x="5929322" y="4143380"/>
            <a:ext cx="285752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7561 L 0.23837 -0.2328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69 0.01873 L -0.21476 -0.1281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14282" y="1571612"/>
            <a:ext cx="8715436" cy="5072098"/>
          </a:xfrm>
          <a:prstGeom prst="roundRect">
            <a:avLst>
              <a:gd name="adj" fmla="val 7231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857364"/>
            <a:ext cx="3131828" cy="4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93978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150" normalizeH="0" baseline="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Строение ноги насекомого</a:t>
            </a:r>
            <a:endParaRPr kumimoji="0" lang="ru-RU" sz="5400" b="1" i="0" u="none" strike="noStrike" kern="1200" cap="none" spc="150" normalizeH="0" baseline="0" noProof="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857356" y="2071678"/>
            <a:ext cx="2000264" cy="285752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285852" y="2795582"/>
            <a:ext cx="2571768" cy="61914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14480" y="3214686"/>
            <a:ext cx="2143140" cy="357190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357290" y="4500570"/>
            <a:ext cx="2500330" cy="1588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500166" y="5643578"/>
            <a:ext cx="2286016" cy="1588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857620" y="1785926"/>
            <a:ext cx="4357718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тазик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857620" y="2571744"/>
            <a:ext cx="4357718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вертлуг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57620" y="3357562"/>
            <a:ext cx="4357718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бедро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57620" y="4214818"/>
            <a:ext cx="4357718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голень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857620" y="5286388"/>
            <a:ext cx="4357718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лапка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Типы ног у насекомых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1785926"/>
            <a:ext cx="4143404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бегательные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5643578"/>
            <a:ext cx="4143404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плавательные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071810"/>
            <a:ext cx="4214842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прыгательные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4357694"/>
            <a:ext cx="4214842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копательные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929190" y="1643050"/>
            <a:ext cx="1785950" cy="1714512"/>
            <a:chOff x="5072066" y="3214686"/>
            <a:chExt cx="1785950" cy="1714512"/>
          </a:xfrm>
        </p:grpSpPr>
        <p:pic>
          <p:nvPicPr>
            <p:cNvPr id="15" name="Содержимое 5" descr="блоха.bmp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072066" y="3214686"/>
              <a:ext cx="1782223" cy="1449541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5072066" y="4572008"/>
              <a:ext cx="1785950" cy="357190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блоха</a:t>
              </a:r>
              <a:endParaRPr lang="ru-RU" sz="2400" b="1" dirty="0"/>
            </a:p>
          </p:txBody>
        </p:sp>
      </p:grpSp>
      <p:pic>
        <p:nvPicPr>
          <p:cNvPr id="19" name="Содержимое 9" descr="жук плавунец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215206" y="3714752"/>
            <a:ext cx="1714512" cy="2256920"/>
          </a:xfrm>
        </p:spPr>
      </p:pic>
      <p:sp>
        <p:nvSpPr>
          <p:cNvPr id="20" name="Прямоугольник 19"/>
          <p:cNvSpPr/>
          <p:nvPr/>
        </p:nvSpPr>
        <p:spPr>
          <a:xfrm>
            <a:off x="7215206" y="5929330"/>
            <a:ext cx="1714512" cy="71438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жук плавунец</a:t>
            </a:r>
            <a:endParaRPr lang="ru-RU" sz="2400" b="1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7072330" y="1643050"/>
            <a:ext cx="1785950" cy="1714512"/>
            <a:chOff x="7072330" y="1643050"/>
            <a:chExt cx="1785950" cy="1714512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072330" y="2928934"/>
              <a:ext cx="1785950" cy="428628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муха</a:t>
              </a:r>
              <a:endParaRPr lang="ru-RU" sz="2400" b="1" dirty="0"/>
            </a:p>
          </p:txBody>
        </p:sp>
        <p:pic>
          <p:nvPicPr>
            <p:cNvPr id="22" name="Содержимое 11" descr="зеленая падальница обыкновенная.bmp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7072330" y="1643050"/>
              <a:ext cx="1752307" cy="1339841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4929190" y="5072074"/>
            <a:ext cx="2000264" cy="1500198"/>
            <a:chOff x="4714876" y="5000636"/>
            <a:chExt cx="2286016" cy="1571636"/>
          </a:xfrm>
        </p:grpSpPr>
        <p:pic>
          <p:nvPicPr>
            <p:cNvPr id="17410" name="Picture 2" descr="http://www.darwin.museum.ru/expos/floor3/Moscow/img/medved_b.jpg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714876" y="5000636"/>
              <a:ext cx="2286016" cy="1199222"/>
            </a:xfrm>
            <a:prstGeom prst="rect">
              <a:avLst/>
            </a:prstGeom>
            <a:noFill/>
          </p:spPr>
        </p:pic>
        <p:sp>
          <p:nvSpPr>
            <p:cNvPr id="17" name="Прямоугольник 16"/>
            <p:cNvSpPr/>
            <p:nvPr/>
          </p:nvSpPr>
          <p:spPr>
            <a:xfrm>
              <a:off x="4714876" y="6143620"/>
              <a:ext cx="2286016" cy="42865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медведка</a:t>
              </a:r>
              <a:endParaRPr lang="ru-RU" sz="2400" b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929190" y="3571876"/>
            <a:ext cx="1928826" cy="1357322"/>
            <a:chOff x="4929190" y="3571876"/>
            <a:chExt cx="1928826" cy="1357322"/>
          </a:xfrm>
        </p:grpSpPr>
        <p:pic>
          <p:nvPicPr>
            <p:cNvPr id="17412" name="Picture 4" descr="http://antclub.ru/files/313/i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929190" y="3571876"/>
              <a:ext cx="1928826" cy="1160868"/>
            </a:xfrm>
            <a:prstGeom prst="rect">
              <a:avLst/>
            </a:prstGeom>
            <a:noFill/>
          </p:spPr>
        </p:pic>
        <p:sp>
          <p:nvSpPr>
            <p:cNvPr id="24" name="Прямоугольник 23"/>
            <p:cNvSpPr/>
            <p:nvPr/>
          </p:nvSpPr>
          <p:spPr>
            <a:xfrm>
              <a:off x="4929190" y="4500570"/>
              <a:ext cx="1928826" cy="428628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муравей</a:t>
              </a:r>
              <a:endParaRPr lang="ru-RU" sz="2400" b="1" dirty="0"/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Типы ротовых аппаратов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214422"/>
            <a:ext cx="4143404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грызущий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4786322"/>
            <a:ext cx="4143404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фильтрующий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500438"/>
            <a:ext cx="4143404" cy="114300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4500"/>
              </a:lnSpc>
            </a:pPr>
            <a:r>
              <a:rPr lang="ru-RU" sz="4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грызуще-лижущий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2143116"/>
            <a:ext cx="4143404" cy="114300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4500"/>
              </a:lnSpc>
            </a:pPr>
            <a:r>
              <a:rPr lang="ru-RU" sz="4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клюще-сосущий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72132" y="5429264"/>
            <a:ext cx="2643206" cy="428628"/>
          </a:xfrm>
          <a:prstGeom prst="roundRect">
            <a:avLst>
              <a:gd name="adj" fmla="val 3258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стрекоза</a:t>
            </a:r>
            <a:endParaRPr lang="ru-RU" sz="24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5786454"/>
            <a:ext cx="4143404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сосущий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214554"/>
            <a:ext cx="3874830" cy="2905121"/>
          </a:xfrm>
          <a:prstGeom prst="roundRect">
            <a:avLst>
              <a:gd name="adj" fmla="val 11030"/>
            </a:avLst>
          </a:prstGeom>
          <a:ln w="38100">
            <a:solidFill>
              <a:schemeClr val="tx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5572132" y="6143644"/>
            <a:ext cx="2643206" cy="428628"/>
          </a:xfrm>
          <a:prstGeom prst="roundRect">
            <a:avLst>
              <a:gd name="adj" fmla="val 3258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клоп солдатик</a:t>
            </a:r>
            <a:endParaRPr lang="ru-RU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285860"/>
            <a:ext cx="3437642" cy="4595778"/>
          </a:xfrm>
          <a:prstGeom prst="roundRect">
            <a:avLst>
              <a:gd name="adj" fmla="val 10712"/>
            </a:avLst>
          </a:prstGeom>
          <a:ln w="38100">
            <a:solidFill>
              <a:schemeClr val="tx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5572132" y="5643578"/>
            <a:ext cx="2643206" cy="428628"/>
          </a:xfrm>
          <a:prstGeom prst="roundRect">
            <a:avLst>
              <a:gd name="adj" fmla="val 3258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пчела </a:t>
            </a:r>
            <a:endParaRPr lang="ru-RU" sz="2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4989" r="3554" b="3921"/>
          <a:stretch>
            <a:fillRect/>
          </a:stretch>
        </p:blipFill>
        <p:spPr bwMode="auto">
          <a:xfrm>
            <a:off x="4857752" y="1928802"/>
            <a:ext cx="3929090" cy="3500462"/>
          </a:xfrm>
          <a:prstGeom prst="roundRect">
            <a:avLst/>
          </a:prstGeom>
          <a:ln w="38100">
            <a:solidFill>
              <a:schemeClr val="tx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 l="3125" t="3750" r="3125" b="3750"/>
          <a:stretch>
            <a:fillRect/>
          </a:stretch>
        </p:blipFill>
        <p:spPr bwMode="auto">
          <a:xfrm>
            <a:off x="4857752" y="2143116"/>
            <a:ext cx="4000560" cy="2960414"/>
          </a:xfrm>
          <a:prstGeom prst="roundRect">
            <a:avLst/>
          </a:prstGeom>
          <a:ln w="38100">
            <a:solidFill>
              <a:schemeClr val="tx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Скругленный прямоугольник 23"/>
          <p:cNvSpPr/>
          <p:nvPr/>
        </p:nvSpPr>
        <p:spPr>
          <a:xfrm>
            <a:off x="5643570" y="5357826"/>
            <a:ext cx="2643206" cy="428628"/>
          </a:xfrm>
          <a:prstGeom prst="roundRect">
            <a:avLst>
              <a:gd name="adj" fmla="val 3258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муха комнатная</a:t>
            </a:r>
            <a:endParaRPr lang="ru-RU" sz="24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071678"/>
            <a:ext cx="3987237" cy="3000396"/>
          </a:xfrm>
          <a:prstGeom prst="roundRect">
            <a:avLst/>
          </a:prstGeom>
          <a:ln w="38100">
            <a:solidFill>
              <a:schemeClr val="tx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643570" y="5286388"/>
            <a:ext cx="2643206" cy="428628"/>
          </a:xfrm>
          <a:prstGeom prst="roundRect">
            <a:avLst>
              <a:gd name="adj" fmla="val 3258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бабочка</a:t>
            </a:r>
            <a:endParaRPr lang="ru-RU" sz="24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8" grpId="1" animBg="1"/>
      <p:bldP spid="23" grpId="0" animBg="1"/>
      <p:bldP spid="23" grpId="1" animBg="1"/>
      <p:bldP spid="23" grpId="2" animBg="1"/>
      <p:bldP spid="24" grpId="0" animBg="1"/>
      <p:bldP spid="24" grpId="1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14282" y="1142984"/>
            <a:ext cx="8715436" cy="5500726"/>
          </a:xfrm>
          <a:prstGeom prst="rect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Пищеварительная система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b="1475"/>
          <a:stretch>
            <a:fillRect/>
          </a:stretch>
        </p:blipFill>
        <p:spPr bwMode="auto">
          <a:xfrm>
            <a:off x="3500430" y="1214422"/>
            <a:ext cx="4000528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00034" y="2500306"/>
            <a:ext cx="321471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зоб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34" y="1785926"/>
            <a:ext cx="321471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глотка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34" y="3214686"/>
            <a:ext cx="321471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пищевод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8596" y="4929198"/>
            <a:ext cx="3286148" cy="50006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средняя кишка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596" y="5572140"/>
            <a:ext cx="3286148" cy="50006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задняя кишка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28596" y="3929066"/>
            <a:ext cx="3286148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жевательный желудок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286512" y="5643578"/>
            <a:ext cx="178595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анус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3504" y="1285860"/>
            <a:ext cx="107157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рот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rot="16200000" flipH="1">
            <a:off x="5286380" y="2214553"/>
            <a:ext cx="714380" cy="1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3714744" y="2143116"/>
            <a:ext cx="1857388" cy="64294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0800000">
            <a:off x="3714744" y="2714620"/>
            <a:ext cx="1785950" cy="21431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0800000" flipV="1">
            <a:off x="3714744" y="3214686"/>
            <a:ext cx="1643074" cy="28575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0800000" flipV="1">
            <a:off x="3714744" y="4143380"/>
            <a:ext cx="1285884" cy="21431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>
            <a:off x="3714744" y="5214950"/>
            <a:ext cx="714380" cy="21431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19" idx="3"/>
          </p:cNvCxnSpPr>
          <p:nvPr/>
        </p:nvCxnSpPr>
        <p:spPr>
          <a:xfrm rot="10800000" flipV="1">
            <a:off x="3714744" y="5429263"/>
            <a:ext cx="1714512" cy="392909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21" idx="1"/>
          </p:cNvCxnSpPr>
          <p:nvPr/>
        </p:nvCxnSpPr>
        <p:spPr>
          <a:xfrm>
            <a:off x="5572132" y="5500702"/>
            <a:ext cx="714380" cy="428628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Пищеварительная система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214422"/>
            <a:ext cx="1785950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рот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86512" y="2500306"/>
            <a:ext cx="1714512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зоб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488" y="1214422"/>
            <a:ext cx="2286016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глотка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86446" y="1214422"/>
            <a:ext cx="2786082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пищевод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42976" y="2214554"/>
            <a:ext cx="4143404" cy="142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жевательный желудок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4282" y="3929066"/>
            <a:ext cx="2571768" cy="142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средняя кишка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428992" y="3929066"/>
            <a:ext cx="2357454" cy="142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задняя кишка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857884" y="5072074"/>
            <a:ext cx="3000396" cy="142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анальное отверстие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>
            <a:stCxn id="4" idx="3"/>
            <a:endCxn id="6" idx="1"/>
          </p:cNvCxnSpPr>
          <p:nvPr/>
        </p:nvCxnSpPr>
        <p:spPr>
          <a:xfrm>
            <a:off x="2214546" y="1607331"/>
            <a:ext cx="642942" cy="1588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143504" y="1643050"/>
            <a:ext cx="642942" cy="1588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2"/>
            <a:endCxn id="5" idx="0"/>
          </p:cNvCxnSpPr>
          <p:nvPr/>
        </p:nvCxnSpPr>
        <p:spPr>
          <a:xfrm rot="5400000">
            <a:off x="6911595" y="2232414"/>
            <a:ext cx="500066" cy="35719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4" idx="3"/>
          </p:cNvCxnSpPr>
          <p:nvPr/>
        </p:nvCxnSpPr>
        <p:spPr>
          <a:xfrm rot="10800000">
            <a:off x="5286380" y="2928934"/>
            <a:ext cx="928694" cy="1588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677835" y="3465513"/>
            <a:ext cx="501654" cy="428628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786050" y="4643446"/>
            <a:ext cx="642942" cy="1588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786446" y="4572008"/>
            <a:ext cx="1214446" cy="500066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Дыхательная  система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8662" y="1857364"/>
            <a:ext cx="3429024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дыхальца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85786" y="4714884"/>
            <a:ext cx="7643866" cy="78581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Как вентилируются трахеи?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rot="10800000" flipV="1">
            <a:off x="2857488" y="1142984"/>
            <a:ext cx="785818" cy="712788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21" idx="0"/>
          </p:cNvCxnSpPr>
          <p:nvPr/>
        </p:nvCxnSpPr>
        <p:spPr>
          <a:xfrm>
            <a:off x="5572132" y="1142984"/>
            <a:ext cx="928694" cy="642942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4786314" y="1785926"/>
            <a:ext cx="3429024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трахеи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5"/>
            <a:ext cx="8001056" cy="5465006"/>
          </a:xfrm>
          <a:prstGeom prst="roundRect">
            <a:avLst>
              <a:gd name="adj" fmla="val 497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929190" y="1928802"/>
            <a:ext cx="1428760" cy="50006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72396" y="3571876"/>
            <a:ext cx="928694" cy="64294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2714620"/>
            <a:ext cx="1285884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57422" y="5286388"/>
            <a:ext cx="1500198" cy="64294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14810" y="5429264"/>
            <a:ext cx="142876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110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Другая 13">
      <a:dk1>
        <a:srgbClr val="FFFFFF"/>
      </a:dk1>
      <a:lt1>
        <a:srgbClr val="7D3B05"/>
      </a:lt1>
      <a:dk2>
        <a:srgbClr val="BFBF00"/>
      </a:dk2>
      <a:lt2>
        <a:srgbClr val="EEECE1"/>
      </a:lt2>
      <a:accent1>
        <a:srgbClr val="92D050"/>
      </a:accent1>
      <a:accent2>
        <a:srgbClr val="FFFF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Тема110</Template>
  <TotalTime>2665</TotalTime>
  <Words>255</Words>
  <Application>Microsoft Office PowerPoint</Application>
  <PresentationFormat>Экран (4:3)</PresentationFormat>
  <Paragraphs>141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Тема110</vt:lpstr>
      <vt:lpstr>Тема Office</vt:lpstr>
      <vt:lpstr>Тема:  «Класс Насекомые»</vt:lpstr>
      <vt:lpstr>Отделы тела насекомого</vt:lpstr>
      <vt:lpstr>Отделы тела насекомого</vt:lpstr>
      <vt:lpstr>Слайд 4</vt:lpstr>
      <vt:lpstr>Типы ног у насекомых</vt:lpstr>
      <vt:lpstr>Типы ротовых аппаратов</vt:lpstr>
      <vt:lpstr>Пищеварительная система</vt:lpstr>
      <vt:lpstr>Пищеварительная система</vt:lpstr>
      <vt:lpstr>Дыхательная  система</vt:lpstr>
      <vt:lpstr>Кровеносная  система</vt:lpstr>
      <vt:lpstr>Выделительная  система</vt:lpstr>
      <vt:lpstr>Нервная   система</vt:lpstr>
      <vt:lpstr>Органы зрения таракана</vt:lpstr>
      <vt:lpstr>Органы размножения таракана</vt:lpstr>
      <vt:lpstr>Развитие с неполным превращением</vt:lpstr>
      <vt:lpstr>Слайд 16</vt:lpstr>
      <vt:lpstr>Развитие с полным превращением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«Класс Насекомые»</dc:title>
  <cp:lastModifiedBy>Karateeva</cp:lastModifiedBy>
  <cp:revision>47</cp:revision>
  <dcterms:modified xsi:type="dcterms:W3CDTF">2010-06-01T18:50:53Z</dcterms:modified>
</cp:coreProperties>
</file>